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6" r:id="rId34"/>
    <p:sldId id="297" r:id="rId35"/>
    <p:sldId id="298" r:id="rId36"/>
    <p:sldId id="288" r:id="rId37"/>
    <p:sldId id="289" r:id="rId38"/>
    <p:sldId id="290" r:id="rId39"/>
    <p:sldId id="291" r:id="rId40"/>
    <p:sldId id="292" r:id="rId41"/>
    <p:sldId id="293" r:id="rId42"/>
    <p:sldId id="294" r:id="rId43"/>
    <p:sldId id="295" r:id="rId44"/>
    <p:sldId id="299"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949"/>
    <a:srgbClr val="77C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434273B7-1D87-4C1E-B6AB-530A2A92DE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479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86fa6133bc_4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86fa6133bc_4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9419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0590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86fa6133bc_4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86fa6133bc_4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461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3092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86fa6133bc_4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86fa6133bc_4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202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308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86fa6133bc_4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86fa6133bc_4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982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8967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86fa6133bc_4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86fa6133bc_4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62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804e9800b4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804e9800b4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4"/>
        <p:cNvGrpSpPr/>
        <p:nvPr/>
      </p:nvGrpSpPr>
      <p:grpSpPr>
        <a:xfrm>
          <a:off x="0" y="0"/>
          <a:ext cx="0" cy="0"/>
          <a:chOff x="0" y="0"/>
          <a:chExt cx="0" cy="0"/>
        </a:xfrm>
      </p:grpSpPr>
      <p:sp>
        <p:nvSpPr>
          <p:cNvPr id="2525" name="Google Shape;2525;g8714a43093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6" name="Google Shape;2526;g8714a4309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0759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4"/>
        <p:cNvGrpSpPr/>
        <p:nvPr/>
      </p:nvGrpSpPr>
      <p:grpSpPr>
        <a:xfrm>
          <a:off x="0" y="0"/>
          <a:ext cx="0" cy="0"/>
          <a:chOff x="0" y="0"/>
          <a:chExt cx="0" cy="0"/>
        </a:xfrm>
      </p:grpSpPr>
      <p:sp>
        <p:nvSpPr>
          <p:cNvPr id="2525" name="Google Shape;2525;g8714a43093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6" name="Google Shape;2526;g8714a4309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510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86fa6133bc_4_21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86fa6133bc_4_2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3" name="Google Shape;194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g804e9800b4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 name="Google Shape;1971;g804e9800b4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86fa6133bc_4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86fa6133bc_4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237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86fa6133bc_4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86fa6133bc_4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594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avLst/>
              <a:gdLst/>
              <a:ahLst/>
              <a:cxnLst/>
              <a:rect l="l" t="t" r="r" b="b"/>
              <a:pathLst>
                <a:path w="272401" h="207444" extrusionOk="0">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3"/>
            <p:cNvSpPr/>
            <p:nvPr/>
          </p:nvSpPr>
          <p:spPr>
            <a:xfrm>
              <a:off x="491875" y="238125"/>
              <a:ext cx="6575225" cy="5187000"/>
            </a:xfrm>
            <a:custGeom>
              <a:avLst/>
              <a:gdLst/>
              <a:ahLst/>
              <a:cxnLst/>
              <a:rect l="l" t="t" r="r" b="b"/>
              <a:pathLst>
                <a:path w="263009" h="207480" extrusionOk="0">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47;p3"/>
          <p:cNvSpPr txBox="1">
            <a:spLocks noGrp="1"/>
          </p:cNvSpPr>
          <p:nvPr>
            <p:ph type="title"/>
          </p:nvPr>
        </p:nvSpPr>
        <p:spPr>
          <a:xfrm>
            <a:off x="2971800" y="2231136"/>
            <a:ext cx="3200400" cy="80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2971800" y="1161288"/>
            <a:ext cx="2967600" cy="106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9" name="Google Shape;49;p3"/>
          <p:cNvSpPr txBox="1">
            <a:spLocks noGrp="1"/>
          </p:cNvSpPr>
          <p:nvPr>
            <p:ph type="subTitle" idx="1"/>
          </p:nvPr>
        </p:nvSpPr>
        <p:spPr>
          <a:xfrm>
            <a:off x="2973225" y="2999232"/>
            <a:ext cx="32004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69" name="Google Shape;69;p3"/>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03" name="Google Shape;103;p3"/>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3"/>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05" name="Google Shape;105;p3"/>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3"/>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3"/>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3"/>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cxnSp>
        <p:nvCxnSpPr>
          <p:cNvPr id="441" name="Google Shape;441;p9"/>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9"/>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9"/>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6" name="Google Shape;456;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474" name="Google Shape;474;p9"/>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9"/>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23"/>
        <p:cNvGrpSpPr/>
        <p:nvPr/>
      </p:nvGrpSpPr>
      <p:grpSpPr>
        <a:xfrm>
          <a:off x="0" y="0"/>
          <a:ext cx="0" cy="0"/>
          <a:chOff x="0" y="0"/>
          <a:chExt cx="0" cy="0"/>
        </a:xfrm>
      </p:grpSpPr>
      <p:sp>
        <p:nvSpPr>
          <p:cNvPr id="624" name="Google Shape;624;p13"/>
          <p:cNvSpPr txBox="1">
            <a:spLocks noGrp="1"/>
          </p:cNvSpPr>
          <p:nvPr>
            <p:ph type="title"/>
          </p:nvPr>
        </p:nvSpPr>
        <p:spPr>
          <a:xfrm>
            <a:off x="5907024" y="356616"/>
            <a:ext cx="2615100" cy="5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625" name="Google Shape;625;p13"/>
          <p:cNvSpPr txBox="1">
            <a:spLocks noGrp="1"/>
          </p:cNvSpPr>
          <p:nvPr>
            <p:ph type="subTitle" idx="1"/>
          </p:nvPr>
        </p:nvSpPr>
        <p:spPr>
          <a:xfrm>
            <a:off x="1664208" y="429768"/>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6" name="Google Shape;626;p13"/>
          <p:cNvSpPr txBox="1">
            <a:spLocks noGrp="1"/>
          </p:cNvSpPr>
          <p:nvPr>
            <p:ph type="subTitle" idx="2"/>
          </p:nvPr>
        </p:nvSpPr>
        <p:spPr>
          <a:xfrm>
            <a:off x="1664208" y="713232"/>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7" name="Google Shape;627;p13"/>
          <p:cNvSpPr txBox="1">
            <a:spLocks noGrp="1"/>
          </p:cNvSpPr>
          <p:nvPr>
            <p:ph type="subTitle" idx="3"/>
          </p:nvPr>
        </p:nvSpPr>
        <p:spPr>
          <a:xfrm>
            <a:off x="1664208" y="1508760"/>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8" name="Google Shape;628;p13"/>
          <p:cNvSpPr txBox="1">
            <a:spLocks noGrp="1"/>
          </p:cNvSpPr>
          <p:nvPr>
            <p:ph type="subTitle" idx="4"/>
          </p:nvPr>
        </p:nvSpPr>
        <p:spPr>
          <a:xfrm>
            <a:off x="1664208" y="1792224"/>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9" name="Google Shape;629;p13"/>
          <p:cNvSpPr txBox="1">
            <a:spLocks noGrp="1"/>
          </p:cNvSpPr>
          <p:nvPr>
            <p:ph type="subTitle" idx="5"/>
          </p:nvPr>
        </p:nvSpPr>
        <p:spPr>
          <a:xfrm>
            <a:off x="1664208" y="2587752"/>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0" name="Google Shape;630;p13"/>
          <p:cNvSpPr txBox="1">
            <a:spLocks noGrp="1"/>
          </p:cNvSpPr>
          <p:nvPr>
            <p:ph type="subTitle" idx="6"/>
          </p:nvPr>
        </p:nvSpPr>
        <p:spPr>
          <a:xfrm>
            <a:off x="1664208" y="2871216"/>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1" name="Google Shape;631;p13"/>
          <p:cNvSpPr txBox="1">
            <a:spLocks noGrp="1"/>
          </p:cNvSpPr>
          <p:nvPr>
            <p:ph type="subTitle" idx="7"/>
          </p:nvPr>
        </p:nvSpPr>
        <p:spPr>
          <a:xfrm>
            <a:off x="1664208" y="3666744"/>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2" name="Google Shape;632;p13"/>
          <p:cNvSpPr txBox="1">
            <a:spLocks noGrp="1"/>
          </p:cNvSpPr>
          <p:nvPr>
            <p:ph type="subTitle" idx="8"/>
          </p:nvPr>
        </p:nvSpPr>
        <p:spPr>
          <a:xfrm>
            <a:off x="1664208" y="3950208"/>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3" name="Google Shape;633;p13"/>
          <p:cNvSpPr txBox="1">
            <a:spLocks noGrp="1"/>
          </p:cNvSpPr>
          <p:nvPr>
            <p:ph type="title" idx="9" hasCustomPrompt="1"/>
          </p:nvPr>
        </p:nvSpPr>
        <p:spPr>
          <a:xfrm>
            <a:off x="813816" y="722376"/>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a:spLocks noGrp="1"/>
          </p:cNvSpPr>
          <p:nvPr>
            <p:ph type="title" idx="13" hasCustomPrompt="1"/>
          </p:nvPr>
        </p:nvSpPr>
        <p:spPr>
          <a:xfrm>
            <a:off x="813816" y="1801368"/>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a:spLocks noGrp="1"/>
          </p:cNvSpPr>
          <p:nvPr>
            <p:ph type="title" idx="14" hasCustomPrompt="1"/>
          </p:nvPr>
        </p:nvSpPr>
        <p:spPr>
          <a:xfrm>
            <a:off x="813816" y="2880360"/>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a:spLocks noGrp="1"/>
          </p:cNvSpPr>
          <p:nvPr>
            <p:ph type="title" idx="15" hasCustomPrompt="1"/>
          </p:nvPr>
        </p:nvSpPr>
        <p:spPr>
          <a:xfrm>
            <a:off x="813816" y="3959352"/>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of text">
  <p:cSld name="CUSTOM_1">
    <p:spTree>
      <p:nvGrpSpPr>
        <p:cNvPr id="1" name="Shape 637"/>
        <p:cNvGrpSpPr/>
        <p:nvPr/>
      </p:nvGrpSpPr>
      <p:grpSpPr>
        <a:xfrm>
          <a:off x="0" y="0"/>
          <a:ext cx="0" cy="0"/>
          <a:chOff x="0" y="0"/>
          <a:chExt cx="0" cy="0"/>
        </a:xfrm>
      </p:grpSpPr>
      <p:sp>
        <p:nvSpPr>
          <p:cNvPr id="638" name="Google Shape;638;p14"/>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39" name="Google Shape;639;p14"/>
          <p:cNvSpPr txBox="1">
            <a:spLocks noGrp="1"/>
          </p:cNvSpPr>
          <p:nvPr>
            <p:ph type="subTitle" idx="1"/>
          </p:nvPr>
        </p:nvSpPr>
        <p:spPr>
          <a:xfrm>
            <a:off x="3694176"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0" name="Google Shape;640;p14"/>
          <p:cNvSpPr txBox="1">
            <a:spLocks noGrp="1"/>
          </p:cNvSpPr>
          <p:nvPr>
            <p:ph type="subTitle" idx="2"/>
          </p:nvPr>
        </p:nvSpPr>
        <p:spPr>
          <a:xfrm>
            <a:off x="1024128"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1" name="Google Shape;641;p14"/>
          <p:cNvSpPr txBox="1">
            <a:spLocks noGrp="1"/>
          </p:cNvSpPr>
          <p:nvPr>
            <p:ph type="subTitle" idx="3"/>
          </p:nvPr>
        </p:nvSpPr>
        <p:spPr>
          <a:xfrm>
            <a:off x="6355080"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2" name="Google Shape;642;p14"/>
          <p:cNvSpPr txBox="1">
            <a:spLocks noGrp="1"/>
          </p:cNvSpPr>
          <p:nvPr>
            <p:ph type="subTitle" idx="4"/>
          </p:nvPr>
        </p:nvSpPr>
        <p:spPr>
          <a:xfrm>
            <a:off x="3694176"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3" name="Google Shape;643;p14"/>
          <p:cNvSpPr txBox="1">
            <a:spLocks noGrp="1"/>
          </p:cNvSpPr>
          <p:nvPr>
            <p:ph type="subTitle" idx="5"/>
          </p:nvPr>
        </p:nvSpPr>
        <p:spPr>
          <a:xfrm>
            <a:off x="1024128"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4" name="Google Shape;644;p14"/>
          <p:cNvSpPr txBox="1">
            <a:spLocks noGrp="1"/>
          </p:cNvSpPr>
          <p:nvPr>
            <p:ph type="subTitle" idx="6"/>
          </p:nvPr>
        </p:nvSpPr>
        <p:spPr>
          <a:xfrm>
            <a:off x="6355080"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w="9525" cap="flat" cmpd="sng">
              <a:solidFill>
                <a:schemeClr val="dk1"/>
              </a:solidFill>
              <a:prstDash val="solid"/>
              <a:round/>
              <a:headEnd type="none" w="med" len="med"/>
              <a:tailEnd type="none" w="med" len="med"/>
            </a:ln>
          </p:spPr>
        </p:cxnSp>
        <p:cxnSp>
          <p:nvCxnSpPr>
            <p:cNvPr id="647" name="Google Shape;647;p14"/>
            <p:cNvCxnSpPr/>
            <p:nvPr/>
          </p:nvCxnSpPr>
          <p:spPr>
            <a:xfrm>
              <a:off x="8666025" y="-1158"/>
              <a:ext cx="0" cy="1902000"/>
            </a:xfrm>
            <a:prstGeom prst="straightConnector1">
              <a:avLst/>
            </a:prstGeom>
            <a:noFill/>
            <a:ln w="9525" cap="flat" cmpd="sng">
              <a:solidFill>
                <a:schemeClr val="dk1"/>
              </a:solidFill>
              <a:prstDash val="solid"/>
              <a:round/>
              <a:headEnd type="none" w="med" len="med"/>
              <a:tailEnd type="none" w="med" len="med"/>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1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1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1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1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1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lumns of text">
  <p:cSld name="CUSTOM_2">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cxnSp>
        <p:nvCxnSpPr>
          <p:cNvPr id="675" name="Google Shape;675;p15"/>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676" name="Google Shape;676;p15"/>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677" name="Google Shape;677;p15"/>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15"/>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15"/>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15"/>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15"/>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15"/>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1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1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694" name="Google Shape;694;p15"/>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1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1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1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1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1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1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1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of text 2">
  <p:cSld name="CUSTOM_7">
    <p:spTree>
      <p:nvGrpSpPr>
        <p:cNvPr id="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14" name="Google Shape;714;p16"/>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1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1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1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1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1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727" name="Google Shape;727;p16"/>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728" name="Google Shape;728;p16"/>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1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1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1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1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1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1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1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1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3">
  <p:cSld name="TITLE_AND_BODY_1">
    <p:spTree>
      <p:nvGrpSpPr>
        <p:cNvPr id="1" name="Shape 1139"/>
        <p:cNvGrpSpPr/>
        <p:nvPr/>
      </p:nvGrpSpPr>
      <p:grpSpPr>
        <a:xfrm>
          <a:off x="0" y="0"/>
          <a:ext cx="0" cy="0"/>
          <a:chOff x="0" y="0"/>
          <a:chExt cx="0" cy="0"/>
        </a:xfrm>
      </p:grpSpPr>
      <p:sp>
        <p:nvSpPr>
          <p:cNvPr id="1140" name="Google Shape;1140;p23"/>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41" name="Google Shape;1141;p23"/>
          <p:cNvSpPr txBox="1">
            <a:spLocks noGrp="1"/>
          </p:cNvSpPr>
          <p:nvPr>
            <p:ph type="body" idx="1"/>
          </p:nvPr>
        </p:nvSpPr>
        <p:spPr>
          <a:xfrm>
            <a:off x="714650" y="1152150"/>
            <a:ext cx="7705500" cy="3529500"/>
          </a:xfrm>
          <a:prstGeom prst="rect">
            <a:avLst/>
          </a:prstGeom>
          <a:noFill/>
          <a:ln>
            <a:noFill/>
          </a:ln>
        </p:spPr>
        <p:txBody>
          <a:bodyPr spcFirstLastPara="1" wrap="square" lIns="91425" tIns="91425" rIns="91425" bIns="91425" anchor="ctr" anchorCtr="0">
            <a:noAutofit/>
          </a:bodyPr>
          <a:lstStyle>
            <a:lvl1pPr marL="457200" lvl="0" indent="-3048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marL="914400" lvl="1"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marL="1371600" lvl="2"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marL="1828800" lvl="3"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marL="2286000" lvl="4"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marL="2743200" lvl="5"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marL="3200400" lvl="6"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marL="3657600" lvl="7"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marL="4114800" lvl="8"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a:endParaRPr/>
          </a:p>
        </p:txBody>
      </p:sp>
      <p:cxnSp>
        <p:nvCxnSpPr>
          <p:cNvPr id="1142" name="Google Shape;1142;p23"/>
          <p:cNvCxnSpPr/>
          <p:nvPr/>
        </p:nvCxnSpPr>
        <p:spPr>
          <a:xfrm rot="10800000">
            <a:off x="303000" y="3359375"/>
            <a:ext cx="151800" cy="957300"/>
          </a:xfrm>
          <a:prstGeom prst="straightConnector1">
            <a:avLst/>
          </a:prstGeom>
          <a:noFill/>
          <a:ln w="9525" cap="flat" cmpd="sng">
            <a:solidFill>
              <a:schemeClr val="dk1"/>
            </a:solidFill>
            <a:prstDash val="solid"/>
            <a:round/>
            <a:headEnd type="none" w="med" len="med"/>
            <a:tailEnd type="none" w="med" len="med"/>
          </a:ln>
        </p:spPr>
      </p:cxnSp>
      <p:cxnSp>
        <p:nvCxnSpPr>
          <p:cNvPr id="1143" name="Google Shape;1143;p23"/>
          <p:cNvCxnSpPr/>
          <p:nvPr/>
        </p:nvCxnSpPr>
        <p:spPr>
          <a:xfrm rot="10800000" flipH="1">
            <a:off x="0" y="4332550"/>
            <a:ext cx="446700" cy="663900"/>
          </a:xfrm>
          <a:prstGeom prst="straightConnector1">
            <a:avLst/>
          </a:prstGeom>
          <a:noFill/>
          <a:ln w="9525" cap="flat" cmpd="sng">
            <a:solidFill>
              <a:schemeClr val="dk1"/>
            </a:solidFill>
            <a:prstDash val="solid"/>
            <a:round/>
            <a:headEnd type="none" w="med" len="med"/>
            <a:tailEnd type="none" w="med" len="med"/>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46;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47;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48;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51;p23"/>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1152;p23"/>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3" name="Google Shape;1153;p23"/>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23"/>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23"/>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156" name="Google Shape;1156;p23"/>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1157" name="Google Shape;1157;p23"/>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2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2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2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2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2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2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2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2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77;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8" name="Google Shape;1178;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1" name="Google Shape;1181;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0" r:id="rId6"/>
    <p:sldLayoutId id="2147483661" r:id="rId7"/>
    <p:sldLayoutId id="2147483662" r:id="rId8"/>
    <p:sldLayoutId id="2147483669"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sistemadebibliotecas.udistrital.edu.co:8000/index.php/noticias/682-menu-riud-ud"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sv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884" name="Google Shape;1884;p35"/>
          <p:cNvSpPr txBox="1">
            <a:spLocks noGrp="1"/>
          </p:cNvSpPr>
          <p:nvPr>
            <p:ph type="ctrTitle"/>
          </p:nvPr>
        </p:nvSpPr>
        <p:spPr>
          <a:xfrm>
            <a:off x="691187" y="1837039"/>
            <a:ext cx="3264300" cy="179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3200" dirty="0">
                <a:solidFill>
                  <a:schemeClr val="dk2"/>
                </a:solidFill>
              </a:rPr>
              <a:t>RUTA DE PROCESOS TRABAJO DE GRADO</a:t>
            </a:r>
            <a:br>
              <a:rPr lang="es-MX" sz="3200" dirty="0">
                <a:solidFill>
                  <a:schemeClr val="dk2"/>
                </a:solidFill>
              </a:rPr>
            </a:br>
            <a:r>
              <a:rPr lang="es-MX" sz="3200" dirty="0">
                <a:solidFill>
                  <a:schemeClr val="dk2"/>
                </a:solidFill>
              </a:rPr>
              <a:t>___________</a:t>
            </a:r>
            <a:br>
              <a:rPr lang="es-MX" sz="3200" dirty="0">
                <a:solidFill>
                  <a:schemeClr val="dk2"/>
                </a:solidFill>
              </a:rPr>
            </a:br>
            <a:r>
              <a:rPr lang="es-MX" sz="2000" dirty="0">
                <a:solidFill>
                  <a:schemeClr val="dk2"/>
                </a:solidFill>
              </a:rPr>
              <a:t>Biología</a:t>
            </a:r>
            <a:endParaRPr sz="2000" dirty="0">
              <a:solidFill>
                <a:schemeClr val="dk2"/>
              </a:solidFill>
            </a:endParaRPr>
          </a:p>
        </p:txBody>
      </p:sp>
      <p:sp>
        <p:nvSpPr>
          <p:cNvPr id="1885" name="Google Shape;1885;p35"/>
          <p:cNvSpPr txBox="1">
            <a:spLocks noGrp="1"/>
          </p:cNvSpPr>
          <p:nvPr>
            <p:ph type="subTitle" idx="1"/>
          </p:nvPr>
        </p:nvSpPr>
        <p:spPr>
          <a:xfrm>
            <a:off x="4455041" y="3040912"/>
            <a:ext cx="4382985" cy="20281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sz="1200" b="1" dirty="0">
                <a:solidFill>
                  <a:srgbClr val="494949"/>
                </a:solidFill>
              </a:rPr>
              <a:t>Equipo de Trabajo</a:t>
            </a:r>
          </a:p>
          <a:p>
            <a:pPr marL="0" lvl="0" indent="0" algn="ctr" rtl="0">
              <a:spcBef>
                <a:spcPts val="0"/>
              </a:spcBef>
              <a:spcAft>
                <a:spcPts val="0"/>
              </a:spcAft>
              <a:buClr>
                <a:schemeClr val="dk1"/>
              </a:buClr>
              <a:buSzPts val="1100"/>
              <a:buFont typeface="Arial"/>
              <a:buNone/>
            </a:pPr>
            <a:endParaRPr lang="es-MX" sz="1200" b="1" dirty="0">
              <a:solidFill>
                <a:srgbClr val="494949"/>
              </a:solidFill>
            </a:endParaRPr>
          </a:p>
          <a:p>
            <a:pPr marL="0" lvl="0" indent="0" algn="just" rtl="0">
              <a:spcBef>
                <a:spcPts val="0"/>
              </a:spcBef>
              <a:spcAft>
                <a:spcPts val="0"/>
              </a:spcAft>
              <a:buClr>
                <a:schemeClr val="dk1"/>
              </a:buClr>
              <a:buSzPts val="1100"/>
              <a:buFont typeface="Arial"/>
              <a:buNone/>
            </a:pPr>
            <a:r>
              <a:rPr lang="es-MX" sz="1200" b="1" dirty="0">
                <a:solidFill>
                  <a:srgbClr val="494949"/>
                </a:solidFill>
              </a:rPr>
              <a:t>Coord. Abelardo Rodríguez</a:t>
            </a:r>
          </a:p>
          <a:p>
            <a:pPr marL="0" lvl="0" indent="0" algn="just" rtl="0">
              <a:spcBef>
                <a:spcPts val="0"/>
              </a:spcBef>
              <a:spcAft>
                <a:spcPts val="0"/>
              </a:spcAft>
              <a:buClr>
                <a:schemeClr val="dk1"/>
              </a:buClr>
              <a:buSzPts val="1100"/>
              <a:buFont typeface="Arial"/>
              <a:buNone/>
            </a:pPr>
            <a:r>
              <a:rPr lang="es-MX" sz="1200" b="1" dirty="0">
                <a:solidFill>
                  <a:srgbClr val="494949"/>
                </a:solidFill>
              </a:rPr>
              <a:t>Sec. Julie Avendaño</a:t>
            </a:r>
          </a:p>
          <a:p>
            <a:pPr marL="0" lvl="0" indent="0" algn="just" rtl="0">
              <a:spcBef>
                <a:spcPts val="0"/>
              </a:spcBef>
              <a:spcAft>
                <a:spcPts val="0"/>
              </a:spcAft>
              <a:buClr>
                <a:schemeClr val="dk1"/>
              </a:buClr>
              <a:buSzPts val="1100"/>
              <a:buFont typeface="Arial"/>
              <a:buNone/>
            </a:pPr>
            <a:r>
              <a:rPr lang="es-MX" sz="1200" b="1" dirty="0">
                <a:solidFill>
                  <a:srgbClr val="494949"/>
                </a:solidFill>
              </a:rPr>
              <a:t>Sec. Jhoana Diaz</a:t>
            </a:r>
          </a:p>
          <a:p>
            <a:pPr marL="0" lvl="0" indent="0" algn="just" rtl="0">
              <a:spcBef>
                <a:spcPts val="0"/>
              </a:spcBef>
              <a:spcAft>
                <a:spcPts val="0"/>
              </a:spcAft>
              <a:buClr>
                <a:schemeClr val="dk1"/>
              </a:buClr>
              <a:buSzPts val="1100"/>
              <a:buFont typeface="Arial"/>
              <a:buNone/>
            </a:pPr>
            <a:r>
              <a:rPr lang="es-MX" sz="1200" b="1" dirty="0">
                <a:solidFill>
                  <a:srgbClr val="494949"/>
                </a:solidFill>
              </a:rPr>
              <a:t>Sec. Omar Moreno</a:t>
            </a:r>
          </a:p>
          <a:p>
            <a:pPr marL="0" lvl="0" indent="0" rtl="0">
              <a:spcBef>
                <a:spcPts val="0"/>
              </a:spcBef>
              <a:spcAft>
                <a:spcPts val="0"/>
              </a:spcAft>
              <a:buClr>
                <a:schemeClr val="dk1"/>
              </a:buClr>
              <a:buSzPts val="1100"/>
              <a:buFont typeface="Arial"/>
              <a:buNone/>
            </a:pPr>
            <a:r>
              <a:rPr lang="es-MX" sz="1200" b="1" dirty="0">
                <a:solidFill>
                  <a:srgbClr val="494949"/>
                </a:solidFill>
              </a:rPr>
              <a:t>Ingrid </a:t>
            </a:r>
            <a:r>
              <a:rPr lang="es-MX" sz="1200" b="1" dirty="0" err="1">
                <a:solidFill>
                  <a:srgbClr val="494949"/>
                </a:solidFill>
              </a:rPr>
              <a:t>Rocio</a:t>
            </a:r>
            <a:r>
              <a:rPr lang="es-MX" sz="1200" b="1" dirty="0">
                <a:solidFill>
                  <a:srgbClr val="494949"/>
                </a:solidFill>
              </a:rPr>
              <a:t> Soler </a:t>
            </a:r>
            <a:r>
              <a:rPr lang="es-MX" sz="1200" b="1" dirty="0" err="1">
                <a:solidFill>
                  <a:srgbClr val="494949"/>
                </a:solidFill>
              </a:rPr>
              <a:t>Umbarila</a:t>
            </a:r>
            <a:endParaRPr lang="es-MX" sz="1200" b="1" dirty="0">
              <a:solidFill>
                <a:srgbClr val="494949"/>
              </a:solidFill>
            </a:endParaRPr>
          </a:p>
          <a:p>
            <a:pPr marL="0" lvl="0" indent="0" rtl="0">
              <a:spcBef>
                <a:spcPts val="0"/>
              </a:spcBef>
              <a:spcAft>
                <a:spcPts val="0"/>
              </a:spcAft>
              <a:buClr>
                <a:schemeClr val="dk1"/>
              </a:buClr>
              <a:buSzPts val="1100"/>
              <a:buFont typeface="Arial"/>
              <a:buNone/>
            </a:pPr>
            <a:r>
              <a:rPr lang="es-MX" sz="1200" b="1" dirty="0" err="1">
                <a:solidFill>
                  <a:srgbClr val="494949"/>
                </a:solidFill>
              </a:rPr>
              <a:t>Mileidy</a:t>
            </a:r>
            <a:r>
              <a:rPr lang="es-MX" sz="1200" b="1" dirty="0">
                <a:solidFill>
                  <a:srgbClr val="494949"/>
                </a:solidFill>
              </a:rPr>
              <a:t> Fernanda </a:t>
            </a:r>
            <a:r>
              <a:rPr lang="es-MX" sz="1200" b="1" dirty="0" err="1">
                <a:solidFill>
                  <a:srgbClr val="494949"/>
                </a:solidFill>
              </a:rPr>
              <a:t>Céspedes</a:t>
            </a:r>
            <a:r>
              <a:rPr lang="es-MX" sz="1200" b="1" dirty="0">
                <a:solidFill>
                  <a:srgbClr val="494949"/>
                </a:solidFill>
              </a:rPr>
              <a:t> Galvis</a:t>
            </a:r>
          </a:p>
          <a:p>
            <a:pPr marL="0" lvl="0" indent="0" rtl="0">
              <a:spcBef>
                <a:spcPts val="0"/>
              </a:spcBef>
              <a:spcAft>
                <a:spcPts val="0"/>
              </a:spcAft>
              <a:buClr>
                <a:schemeClr val="dk1"/>
              </a:buClr>
              <a:buSzPts val="1100"/>
              <a:buFont typeface="Arial"/>
              <a:buNone/>
            </a:pPr>
            <a:r>
              <a:rPr lang="es-MX" sz="1200" b="1" dirty="0">
                <a:solidFill>
                  <a:srgbClr val="494949"/>
                </a:solidFill>
              </a:rPr>
              <a:t>María Victoria Castañeda</a:t>
            </a:r>
          </a:p>
          <a:p>
            <a:pPr marL="0" lvl="0" indent="0" rtl="0">
              <a:spcBef>
                <a:spcPts val="0"/>
              </a:spcBef>
              <a:spcAft>
                <a:spcPts val="0"/>
              </a:spcAft>
              <a:buClr>
                <a:schemeClr val="dk1"/>
              </a:buClr>
              <a:buSzPts val="1100"/>
              <a:buFont typeface="Arial"/>
              <a:buNone/>
            </a:pPr>
            <a:r>
              <a:rPr lang="es-MX" sz="1200" b="1" dirty="0">
                <a:solidFill>
                  <a:srgbClr val="494949"/>
                </a:solidFill>
              </a:rPr>
              <a:t>María Verónica Espitia Rincón </a:t>
            </a:r>
          </a:p>
          <a:p>
            <a:pPr marL="0" lvl="0" indent="0" algn="r" rtl="0">
              <a:spcBef>
                <a:spcPts val="0"/>
              </a:spcBef>
              <a:spcAft>
                <a:spcPts val="0"/>
              </a:spcAft>
              <a:buClr>
                <a:schemeClr val="dk1"/>
              </a:buClr>
              <a:buSzPts val="1100"/>
              <a:buFont typeface="Arial"/>
              <a:buNone/>
            </a:pPr>
            <a:endParaRPr lang="es-MX" sz="1200" b="1" dirty="0">
              <a:solidFill>
                <a:srgbClr val="494949"/>
              </a:solidFill>
            </a:endParaRPr>
          </a:p>
          <a:p>
            <a:pPr marL="0" lvl="0" indent="0" algn="r" rtl="0">
              <a:spcBef>
                <a:spcPts val="0"/>
              </a:spcBef>
              <a:spcAft>
                <a:spcPts val="0"/>
              </a:spcAft>
              <a:buClr>
                <a:schemeClr val="dk1"/>
              </a:buClr>
              <a:buSzPts val="1100"/>
              <a:buFont typeface="Arial"/>
              <a:buNone/>
            </a:pPr>
            <a:endParaRPr sz="1200" b="1" dirty="0">
              <a:solidFill>
                <a:srgbClr val="494949"/>
              </a:solidFill>
            </a:endParaRPr>
          </a:p>
          <a:p>
            <a:pPr marL="0" lvl="0" indent="0" algn="r" rtl="0">
              <a:spcBef>
                <a:spcPts val="0"/>
              </a:spcBef>
              <a:spcAft>
                <a:spcPts val="0"/>
              </a:spcAft>
              <a:buClr>
                <a:schemeClr val="dk1"/>
              </a:buClr>
              <a:buSzPts val="1100"/>
              <a:buFont typeface="Arial"/>
              <a:buNone/>
            </a:pPr>
            <a:endParaRPr sz="1200" b="1" dirty="0">
              <a:solidFill>
                <a:srgbClr val="494949"/>
              </a:solidFill>
            </a:endParaRPr>
          </a:p>
          <a:p>
            <a:pPr marL="0" lvl="0" indent="0" algn="r" rtl="0">
              <a:spcBef>
                <a:spcPts val="0"/>
              </a:spcBef>
              <a:spcAft>
                <a:spcPts val="0"/>
              </a:spcAft>
              <a:buNone/>
            </a:pPr>
            <a:endParaRPr sz="1200" b="1" dirty="0">
              <a:solidFill>
                <a:srgbClr val="49494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6" name="Rectángulo 5">
            <a:extLst>
              <a:ext uri="{FF2B5EF4-FFF2-40B4-BE49-F238E27FC236}">
                <a16:creationId xmlns:a16="http://schemas.microsoft.com/office/drawing/2014/main" id="{88981ED9-486B-428E-AAB0-6F4EBD7B314A}"/>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14" name="Google Shape;2014;p41"/>
          <p:cNvSpPr txBox="1">
            <a:spLocks noGrp="1"/>
          </p:cNvSpPr>
          <p:nvPr>
            <p:ph type="title"/>
          </p:nvPr>
        </p:nvSpPr>
        <p:spPr>
          <a:xfrm>
            <a:off x="3588361" y="526347"/>
            <a:ext cx="6006300" cy="5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Pasos a Seguir :</a:t>
            </a:r>
            <a:endParaRPr dirty="0">
              <a:solidFill>
                <a:schemeClr val="accent5"/>
              </a:solidFill>
            </a:endParaRPr>
          </a:p>
        </p:txBody>
      </p:sp>
      <p:sp>
        <p:nvSpPr>
          <p:cNvPr id="2016" name="Google Shape;2016;p41"/>
          <p:cNvSpPr txBox="1">
            <a:spLocks noGrp="1"/>
          </p:cNvSpPr>
          <p:nvPr>
            <p:ph type="subTitle" idx="2"/>
          </p:nvPr>
        </p:nvSpPr>
        <p:spPr>
          <a:xfrm>
            <a:off x="3588361" y="1122147"/>
            <a:ext cx="4825479" cy="3271877"/>
          </a:xfrm>
          <a:prstGeom prst="rect">
            <a:avLst/>
          </a:prstGeom>
        </p:spPr>
        <p:txBody>
          <a:bodyPr spcFirstLastPara="1" wrap="square" lIns="91425" tIns="91425" rIns="91425" bIns="91425" anchor="t" anchorCtr="0">
            <a:noAutofit/>
          </a:bodyPr>
          <a:lstStyle/>
          <a:p>
            <a:pPr algn="just" rtl="0" fontAlgn="base">
              <a:spcBef>
                <a:spcPts val="0"/>
              </a:spcBef>
              <a:spcAft>
                <a:spcPts val="1000"/>
              </a:spcAft>
              <a:buFont typeface="+mj-lt"/>
              <a:buAutoNum type="arabicPeriod"/>
            </a:pPr>
            <a:r>
              <a:rPr lang="es-MX" b="0" i="0" u="none" strike="noStrike" dirty="0">
                <a:solidFill>
                  <a:schemeClr val="bg2"/>
                </a:solidFill>
                <a:effectLst/>
                <a:latin typeface="Barlow Semi Condensed" panose="020B0604020202020204" charset="0"/>
              </a:rPr>
              <a:t>Publicación del listado de espacios académicos disponibles por parte de los proyectos curriculares de posgrado.</a:t>
            </a:r>
            <a:endParaRPr lang="es-MX" b="1" i="0" u="none" strike="noStrike" dirty="0">
              <a:solidFill>
                <a:schemeClr val="bg2"/>
              </a:solidFill>
              <a:effectLst/>
              <a:latin typeface="Barlow Semi Condensed" panose="020B0604020202020204" charset="0"/>
            </a:endParaRPr>
          </a:p>
          <a:p>
            <a:pPr algn="just" rtl="0" fontAlgn="base">
              <a:spcBef>
                <a:spcPts val="0"/>
              </a:spcBef>
              <a:spcAft>
                <a:spcPts val="1000"/>
              </a:spcAft>
              <a:buFont typeface="+mj-lt"/>
              <a:buAutoNum type="arabicPeriod"/>
            </a:pPr>
            <a:r>
              <a:rPr lang="es-MX" b="0" i="0" u="none" strike="noStrike" dirty="0">
                <a:solidFill>
                  <a:schemeClr val="bg2"/>
                </a:solidFill>
                <a:effectLst/>
                <a:latin typeface="Barlow Semi Condensed" panose="020B0604020202020204" charset="0"/>
              </a:rPr>
              <a:t>Solicitud escrita del estudiante, dirigida al coordinador del proyecto curricular de pregrado, especificando máximo 2 programas de posgrado a los que se desea presentar.</a:t>
            </a:r>
            <a:endParaRPr lang="es-MX" b="1" i="0" u="none" strike="noStrike" dirty="0">
              <a:solidFill>
                <a:schemeClr val="bg2"/>
              </a:solidFill>
              <a:effectLst/>
              <a:latin typeface="Barlow Semi Condensed" panose="020B0604020202020204" charset="0"/>
            </a:endParaRPr>
          </a:p>
          <a:p>
            <a:pPr algn="just" rtl="0" fontAlgn="base">
              <a:spcBef>
                <a:spcPts val="0"/>
              </a:spcBef>
              <a:spcAft>
                <a:spcPts val="1000"/>
              </a:spcAft>
              <a:buFont typeface="+mj-lt"/>
              <a:buAutoNum type="arabicPeriod"/>
            </a:pPr>
            <a:r>
              <a:rPr lang="es-MX" b="0" i="0" u="none" strike="noStrike" dirty="0">
                <a:solidFill>
                  <a:schemeClr val="bg2"/>
                </a:solidFill>
                <a:effectLst/>
                <a:latin typeface="Barlow Semi Condensed" panose="020B0604020202020204" charset="0"/>
              </a:rPr>
              <a:t>Certificación de cumplimiento de los requisitos por parte del proyecto curricular de pregrado.</a:t>
            </a:r>
            <a:endParaRPr lang="es-MX" b="1" i="0" u="none" strike="noStrike" dirty="0">
              <a:solidFill>
                <a:schemeClr val="bg2"/>
              </a:solidFill>
              <a:effectLst/>
              <a:latin typeface="Barlow Semi Condensed" panose="020B0604020202020204" charset="0"/>
            </a:endParaRPr>
          </a:p>
          <a:p>
            <a:pPr algn="just" rtl="0" fontAlgn="base">
              <a:spcBef>
                <a:spcPts val="0"/>
              </a:spcBef>
              <a:spcAft>
                <a:spcPts val="1000"/>
              </a:spcAft>
              <a:buFont typeface="+mj-lt"/>
              <a:buAutoNum type="arabicPeriod"/>
            </a:pPr>
            <a:r>
              <a:rPr lang="es-MX" b="0" i="0" u="none" strike="noStrike" dirty="0">
                <a:solidFill>
                  <a:schemeClr val="bg2"/>
                </a:solidFill>
                <a:effectLst/>
                <a:latin typeface="Barlow Semi Condensed" panose="020B0604020202020204" charset="0"/>
              </a:rPr>
              <a:t>Solicitud escrita por el estudiante ante el coordinador del proyecto curricular de posgrado para cursar los espacios académicos, adjuntando la certificación de cumplimiento de requisitos y la sabana de notas.</a:t>
            </a:r>
            <a:endParaRPr lang="es-MX" b="1" i="0" u="none" strike="noStrike" dirty="0">
              <a:solidFill>
                <a:schemeClr val="bg2"/>
              </a:solidFill>
              <a:effectLst/>
              <a:latin typeface="Barlow Semi Condensed" panose="020B0604020202020204" charset="0"/>
            </a:endParaRPr>
          </a:p>
          <a:p>
            <a:pPr algn="just" rtl="0" fontAlgn="base">
              <a:spcBef>
                <a:spcPts val="0"/>
              </a:spcBef>
              <a:spcAft>
                <a:spcPts val="1000"/>
              </a:spcAft>
              <a:buFont typeface="+mj-lt"/>
              <a:buAutoNum type="arabicPeriod"/>
            </a:pPr>
            <a:r>
              <a:rPr lang="es-MX" b="0" i="0" u="none" strike="noStrike" dirty="0">
                <a:solidFill>
                  <a:schemeClr val="bg2"/>
                </a:solidFill>
                <a:effectLst/>
                <a:latin typeface="Barlow Semi Condensed" panose="020B0604020202020204" charset="0"/>
              </a:rPr>
              <a:t>Expedición de la carta de aceptación por parte del proyecto curricular de posgrado, listando los espacios académicos que el estudiante va a cursar.</a:t>
            </a:r>
            <a:endParaRPr lang="es-MX" b="1" i="0" u="none" strike="noStrike" dirty="0">
              <a:solidFill>
                <a:schemeClr val="bg2"/>
              </a:solidFill>
              <a:effectLst/>
              <a:latin typeface="Barlow Semi Condensed" panose="020B0604020202020204" charset="0"/>
            </a:endParaRPr>
          </a:p>
          <a:p>
            <a:pPr algn="just" rtl="0" fontAlgn="base">
              <a:spcBef>
                <a:spcPts val="0"/>
              </a:spcBef>
              <a:spcAft>
                <a:spcPts val="1000"/>
              </a:spcAft>
              <a:buFont typeface="+mj-lt"/>
              <a:buAutoNum type="arabicPeriod"/>
            </a:pPr>
            <a:r>
              <a:rPr lang="es-MX" b="0" i="0" u="none" strike="noStrike" dirty="0">
                <a:solidFill>
                  <a:schemeClr val="bg2"/>
                </a:solidFill>
                <a:effectLst/>
                <a:latin typeface="Barlow Semi Condensed" panose="020B0604020202020204" charset="0"/>
              </a:rPr>
              <a:t>El estudiante formaliza su inscripción ante el proyecto curricular de pregrado, para que le sean inscritos los espacios académicos de trabajo de grado I y II. </a:t>
            </a:r>
            <a:endParaRPr lang="es-MX" b="1" i="0" u="none" strike="noStrike" dirty="0">
              <a:solidFill>
                <a:schemeClr val="bg2"/>
              </a:solidFill>
              <a:effectLst/>
              <a:latin typeface="Barlow Semi Condensed" panose="020B0604020202020204" charset="0"/>
            </a:endParaRPr>
          </a:p>
          <a:p>
            <a:pPr marL="171450" indent="-171450" algn="just" rtl="0" fontAlgn="base">
              <a:spcBef>
                <a:spcPts val="0"/>
              </a:spcBef>
              <a:spcAft>
                <a:spcPts val="0"/>
              </a:spcAft>
              <a:buFont typeface="Wingdings" panose="05000000000000000000" pitchFamily="2" charset="2"/>
              <a:buChar char="v"/>
            </a:pPr>
            <a:endParaRPr lang="es-MX" b="0" i="0" u="none" strike="noStrike" dirty="0">
              <a:solidFill>
                <a:schemeClr val="bg2"/>
              </a:solidFill>
              <a:effectLst/>
              <a:latin typeface="Barlow Semi Condensed" panose="020B0604020202020204" charset="0"/>
            </a:endParaRPr>
          </a:p>
        </p:txBody>
      </p:sp>
      <p:sp>
        <p:nvSpPr>
          <p:cNvPr id="32" name="CuadroTexto 31">
            <a:extLst>
              <a:ext uri="{FF2B5EF4-FFF2-40B4-BE49-F238E27FC236}">
                <a16:creationId xmlns:a16="http://schemas.microsoft.com/office/drawing/2014/main" id="{204FA18A-4DA7-49D6-820B-389A612C63E9}"/>
              </a:ext>
            </a:extLst>
          </p:cNvPr>
          <p:cNvSpPr txBox="1"/>
          <p:nvPr/>
        </p:nvSpPr>
        <p:spPr>
          <a:xfrm>
            <a:off x="374911" y="1511590"/>
            <a:ext cx="3027302" cy="2492990"/>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EVALUACIÓN</a:t>
            </a:r>
          </a:p>
          <a:p>
            <a:pPr algn="just"/>
            <a:endParaRPr lang="es-MX" sz="1200" dirty="0">
              <a:solidFill>
                <a:schemeClr val="bg2"/>
              </a:solidFill>
              <a:latin typeface="Barlow Semi Condensed" panose="020B0604020202020204" charset="0"/>
            </a:endParaRPr>
          </a:p>
          <a:p>
            <a:pPr marL="171450" indent="-171450" rtl="0" fontAlgn="base">
              <a:spcAft>
                <a:spcPts val="0"/>
              </a:spcAft>
              <a:buFont typeface="Wingdings" panose="05000000000000000000" pitchFamily="2" charset="2"/>
              <a:buChar char="v"/>
            </a:pPr>
            <a:r>
              <a:rPr lang="es-MX" sz="1200" b="0" i="0" u="none" strike="noStrike" dirty="0">
                <a:solidFill>
                  <a:schemeClr val="bg2"/>
                </a:solidFill>
                <a:effectLst/>
                <a:latin typeface="Barlow Semi Condensed" panose="020B0604020202020204" charset="0"/>
              </a:rPr>
              <a:t>La coordinación del programa de posgrado reporta las calificaciones obtenidas a la coordinación del proyecto curricular de pregrado.</a:t>
            </a:r>
          </a:p>
          <a:p>
            <a:pPr marL="171450" indent="-171450" rtl="0" fontAlgn="base">
              <a:spcAft>
                <a:spcPts val="0"/>
              </a:spcAft>
              <a:buFont typeface="Wingdings" panose="05000000000000000000" pitchFamily="2" charset="2"/>
              <a:buChar char="v"/>
            </a:pPr>
            <a:r>
              <a:rPr lang="es-MX" sz="1200" b="0" i="0" u="none" strike="noStrike" dirty="0">
                <a:solidFill>
                  <a:schemeClr val="bg2"/>
                </a:solidFill>
                <a:effectLst/>
                <a:latin typeface="Barlow Semi Condensed" panose="020B0604020202020204" charset="0"/>
              </a:rPr>
              <a:t>La nota final será el promedio de los espacios académicos y se registrará en el sistema Cóndor por parte del coordinador de pregrado.</a:t>
            </a:r>
          </a:p>
          <a:p>
            <a:pPr marL="171450" indent="-171450" rtl="0" fontAlgn="base">
              <a:spcAft>
                <a:spcPts val="0"/>
              </a:spcAft>
              <a:buFont typeface="Wingdings" panose="05000000000000000000" pitchFamily="2" charset="2"/>
              <a:buChar char="v"/>
            </a:pPr>
            <a:r>
              <a:rPr lang="es-MX" sz="1200" b="0" i="0" u="none" strike="noStrike" dirty="0">
                <a:solidFill>
                  <a:schemeClr val="bg2"/>
                </a:solidFill>
                <a:effectLst/>
                <a:latin typeface="Barlow Semi Condensed" panose="020B0604020202020204" charset="0"/>
              </a:rPr>
              <a:t>Esta modalidad será aprobada con una calificación mínima de 3,5.</a:t>
            </a:r>
          </a:p>
          <a:p>
            <a:pPr algn="just"/>
            <a:endParaRPr lang="es-MX" sz="1200" dirty="0">
              <a:solidFill>
                <a:schemeClr val="bg2"/>
              </a:solidFill>
              <a:latin typeface="Barlow Semi Condensed" panose="020B0604020202020204" charset="0"/>
            </a:endParaRPr>
          </a:p>
        </p:txBody>
      </p:sp>
    </p:spTree>
    <p:extLst>
      <p:ext uri="{BB962C8B-B14F-4D97-AF65-F5344CB8AC3E}">
        <p14:creationId xmlns:p14="http://schemas.microsoft.com/office/powerpoint/2010/main" val="108364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3" name="Rectángulo 2">
            <a:extLst>
              <a:ext uri="{FF2B5EF4-FFF2-40B4-BE49-F238E27FC236}">
                <a16:creationId xmlns:a16="http://schemas.microsoft.com/office/drawing/2014/main" id="{802B8C7F-F296-43A4-A211-C06EF4A4DED9}"/>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7C35B285-D86A-4DAB-A84E-AA0CD079F91B}"/>
              </a:ext>
            </a:extLst>
          </p:cNvPr>
          <p:cNvPicPr>
            <a:picLocks noChangeAspect="1"/>
          </p:cNvPicPr>
          <p:nvPr/>
        </p:nvPicPr>
        <p:blipFill>
          <a:blip r:embed="rId3"/>
          <a:stretch>
            <a:fillRect/>
          </a:stretch>
        </p:blipFill>
        <p:spPr>
          <a:xfrm>
            <a:off x="45532" y="-8248"/>
            <a:ext cx="8139495" cy="5143500"/>
          </a:xfrm>
          <a:prstGeom prst="rect">
            <a:avLst/>
          </a:prstGeom>
        </p:spPr>
      </p:pic>
      <p:sp>
        <p:nvSpPr>
          <p:cNvPr id="2031" name="Google Shape;2031;p42"/>
          <p:cNvSpPr txBox="1">
            <a:spLocks noGrp="1"/>
          </p:cNvSpPr>
          <p:nvPr>
            <p:ph type="title" idx="4294967295"/>
          </p:nvPr>
        </p:nvSpPr>
        <p:spPr>
          <a:xfrm>
            <a:off x="-2010033" y="4583430"/>
            <a:ext cx="5497512"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Diagrama</a:t>
            </a:r>
            <a:endParaRPr dirty="0">
              <a:solidFill>
                <a:schemeClr val="accent5"/>
              </a:solidFill>
            </a:endParaRPr>
          </a:p>
        </p:txBody>
      </p:sp>
    </p:spTree>
    <p:extLst>
      <p:ext uri="{BB962C8B-B14F-4D97-AF65-F5344CB8AC3E}">
        <p14:creationId xmlns:p14="http://schemas.microsoft.com/office/powerpoint/2010/main" val="243595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23BED35-4C69-496E-959E-CFA4B82CECC0}"/>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oogle Shape;1952;p39">
            <a:extLst>
              <a:ext uri="{FF2B5EF4-FFF2-40B4-BE49-F238E27FC236}">
                <a16:creationId xmlns:a16="http://schemas.microsoft.com/office/drawing/2014/main" id="{97ED6EE9-A370-4FFE-914F-A5C37AEF0313}"/>
              </a:ext>
            </a:extLst>
          </p:cNvPr>
          <p:cNvGrpSpPr/>
          <p:nvPr/>
        </p:nvGrpSpPr>
        <p:grpSpPr>
          <a:xfrm>
            <a:off x="4031642" y="146370"/>
            <a:ext cx="909838" cy="917959"/>
            <a:chOff x="3614228" y="234880"/>
            <a:chExt cx="1915500" cy="1915500"/>
          </a:xfrm>
        </p:grpSpPr>
        <p:sp>
          <p:nvSpPr>
            <p:cNvPr id="5" name="Google Shape;1953;p39">
              <a:extLst>
                <a:ext uri="{FF2B5EF4-FFF2-40B4-BE49-F238E27FC236}">
                  <a16:creationId xmlns:a16="http://schemas.microsoft.com/office/drawing/2014/main" id="{F7CEF08E-FDD2-4474-87F7-38500DA857EF}"/>
                </a:ext>
              </a:extLst>
            </p:cNvPr>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954;p39">
              <a:extLst>
                <a:ext uri="{FF2B5EF4-FFF2-40B4-BE49-F238E27FC236}">
                  <a16:creationId xmlns:a16="http://schemas.microsoft.com/office/drawing/2014/main" id="{D982BE88-61C9-4A22-9347-167086A4F22B}"/>
                </a:ext>
              </a:extLst>
            </p:cNvPr>
            <p:cNvSpPr/>
            <p:nvPr/>
          </p:nvSpPr>
          <p:spPr>
            <a:xfrm>
              <a:off x="3869976" y="482867"/>
              <a:ext cx="1404000" cy="1403999"/>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1968;p39">
            <a:extLst>
              <a:ext uri="{FF2B5EF4-FFF2-40B4-BE49-F238E27FC236}">
                <a16:creationId xmlns:a16="http://schemas.microsoft.com/office/drawing/2014/main" id="{A2F4ED6B-9042-4EAE-A26D-42A1E64E912E}"/>
              </a:ext>
            </a:extLst>
          </p:cNvPr>
          <p:cNvSpPr txBox="1">
            <a:spLocks/>
          </p:cNvSpPr>
          <p:nvPr/>
        </p:nvSpPr>
        <p:spPr>
          <a:xfrm>
            <a:off x="975950" y="1977105"/>
            <a:ext cx="3716387" cy="19875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Ejercicio de aproximación y solución a un problema de investigación o de innovación. </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Consiste en la selección, recopilación, análisis crítico y sistematización de referentes teóricos.</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Máximo 2 estudiantes.</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Trabajo de grado I y II pueden inscribirse simultáneamente. </a:t>
            </a:r>
          </a:p>
          <a:p>
            <a:pPr algn="just" fontAlgn="base"/>
            <a:endParaRPr lang="es-MX" sz="1200" dirty="0">
              <a:solidFill>
                <a:schemeClr val="bg2"/>
              </a:solidFill>
              <a:latin typeface="Barlow Semi Condensed" panose="020B0604020202020204" charset="0"/>
            </a:endParaRPr>
          </a:p>
          <a:p>
            <a:pPr marL="342900" indent="-342900" algn="just">
              <a:buFont typeface="+mj-lt"/>
              <a:buAutoNum type="arabicPeriod"/>
            </a:pPr>
            <a:endParaRPr lang="es-MX" sz="1200" dirty="0">
              <a:solidFill>
                <a:schemeClr val="dk2"/>
              </a:solidFill>
              <a:latin typeface="Barlow Semi Condensed"/>
              <a:ea typeface="Barlow Semi Condensed"/>
              <a:cs typeface="Barlow Semi Condensed"/>
              <a:sym typeface="Barlow Semi Condensed"/>
            </a:endParaRPr>
          </a:p>
        </p:txBody>
      </p:sp>
      <p:sp>
        <p:nvSpPr>
          <p:cNvPr id="9" name="CuadroTexto 8">
            <a:extLst>
              <a:ext uri="{FF2B5EF4-FFF2-40B4-BE49-F238E27FC236}">
                <a16:creationId xmlns:a16="http://schemas.microsoft.com/office/drawing/2014/main" id="{DB98BC60-7528-4E46-B016-FC169E6950C2}"/>
              </a:ext>
            </a:extLst>
          </p:cNvPr>
          <p:cNvSpPr txBox="1"/>
          <p:nvPr/>
        </p:nvSpPr>
        <p:spPr>
          <a:xfrm>
            <a:off x="5517534" y="1148887"/>
            <a:ext cx="2554059"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REQUISITOS ESPECIFICOS</a:t>
            </a:r>
          </a:p>
          <a:p>
            <a:pPr algn="ctr"/>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Solicitud de inscripción de TG I y/o TG II.</a:t>
            </a:r>
          </a:p>
          <a:p>
            <a:pPr marL="228600" indent="-228600">
              <a:buFont typeface="+mj-lt"/>
              <a:buAutoNum type="arabicPeriod"/>
            </a:pPr>
            <a:r>
              <a:rPr lang="es-MX" sz="1200" dirty="0">
                <a:solidFill>
                  <a:schemeClr val="bg2"/>
                </a:solidFill>
                <a:latin typeface="Barlow Semi Condensed" panose="020B0604020202020204" charset="0"/>
              </a:rPr>
              <a:t>Propuesta de monografía avalada por un docente.</a:t>
            </a:r>
          </a:p>
          <a:p>
            <a:endParaRPr lang="es-MX" sz="1200" dirty="0">
              <a:solidFill>
                <a:schemeClr val="bg2"/>
              </a:solidFill>
              <a:latin typeface="Barlow Semi Condensed" panose="020B0604020202020204" charset="0"/>
            </a:endParaRPr>
          </a:p>
        </p:txBody>
      </p:sp>
      <p:grpSp>
        <p:nvGrpSpPr>
          <p:cNvPr id="10" name="Google Shape;2002;p40">
            <a:extLst>
              <a:ext uri="{FF2B5EF4-FFF2-40B4-BE49-F238E27FC236}">
                <a16:creationId xmlns:a16="http://schemas.microsoft.com/office/drawing/2014/main" id="{1C5EFC18-12B9-4197-A8FC-41A9535CFDCB}"/>
              </a:ext>
            </a:extLst>
          </p:cNvPr>
          <p:cNvGrpSpPr/>
          <p:nvPr/>
        </p:nvGrpSpPr>
        <p:grpSpPr>
          <a:xfrm>
            <a:off x="4270423" y="412193"/>
            <a:ext cx="421914" cy="420759"/>
            <a:chOff x="-2571737" y="2403625"/>
            <a:chExt cx="292225" cy="291425"/>
          </a:xfrm>
        </p:grpSpPr>
        <p:sp>
          <p:nvSpPr>
            <p:cNvPr id="11" name="Google Shape;2003;p40">
              <a:extLst>
                <a:ext uri="{FF2B5EF4-FFF2-40B4-BE49-F238E27FC236}">
                  <a16:creationId xmlns:a16="http://schemas.microsoft.com/office/drawing/2014/main" id="{AD38DB86-E71D-45A8-8171-C7DCA0B25539}"/>
                </a:ext>
              </a:extLst>
            </p:cNvPr>
            <p:cNvSpPr/>
            <p:nvPr/>
          </p:nvSpPr>
          <p:spPr>
            <a:xfrm>
              <a:off x="-2571737" y="2403625"/>
              <a:ext cx="292225" cy="291425"/>
            </a:xfrm>
            <a:custGeom>
              <a:avLst/>
              <a:gdLst/>
              <a:ahLst/>
              <a:cxnLst/>
              <a:rect l="l" t="t" r="r" b="b"/>
              <a:pathLst>
                <a:path w="11689" h="11657" extrusionOk="0">
                  <a:moveTo>
                    <a:pt x="9547" y="725"/>
                  </a:moveTo>
                  <a:cubicBezTo>
                    <a:pt x="9704" y="725"/>
                    <a:pt x="9830" y="788"/>
                    <a:pt x="9893" y="914"/>
                  </a:cubicBezTo>
                  <a:lnTo>
                    <a:pt x="10681" y="2772"/>
                  </a:lnTo>
                  <a:lnTo>
                    <a:pt x="1135" y="2772"/>
                  </a:lnTo>
                  <a:lnTo>
                    <a:pt x="1891" y="914"/>
                  </a:lnTo>
                  <a:cubicBezTo>
                    <a:pt x="1922" y="788"/>
                    <a:pt x="2080" y="725"/>
                    <a:pt x="2206" y="725"/>
                  </a:cubicBezTo>
                  <a:close/>
                  <a:moveTo>
                    <a:pt x="10649" y="3403"/>
                  </a:moveTo>
                  <a:cubicBezTo>
                    <a:pt x="10870" y="3403"/>
                    <a:pt x="11027" y="3560"/>
                    <a:pt x="11027" y="3749"/>
                  </a:cubicBezTo>
                  <a:lnTo>
                    <a:pt x="11027" y="5167"/>
                  </a:lnTo>
                  <a:cubicBezTo>
                    <a:pt x="11027" y="5356"/>
                    <a:pt x="10870" y="5513"/>
                    <a:pt x="10649" y="5513"/>
                  </a:cubicBezTo>
                  <a:lnTo>
                    <a:pt x="1040" y="5513"/>
                  </a:lnTo>
                  <a:cubicBezTo>
                    <a:pt x="851" y="5513"/>
                    <a:pt x="694" y="5356"/>
                    <a:pt x="694" y="5167"/>
                  </a:cubicBezTo>
                  <a:lnTo>
                    <a:pt x="694" y="3749"/>
                  </a:lnTo>
                  <a:cubicBezTo>
                    <a:pt x="694" y="3560"/>
                    <a:pt x="851" y="3403"/>
                    <a:pt x="1040" y="3403"/>
                  </a:cubicBezTo>
                  <a:close/>
                  <a:moveTo>
                    <a:pt x="10681" y="6206"/>
                  </a:moveTo>
                  <a:cubicBezTo>
                    <a:pt x="10870" y="6238"/>
                    <a:pt x="11027" y="6364"/>
                    <a:pt x="11027" y="6553"/>
                  </a:cubicBezTo>
                  <a:lnTo>
                    <a:pt x="11027" y="7939"/>
                  </a:lnTo>
                  <a:cubicBezTo>
                    <a:pt x="11027" y="8128"/>
                    <a:pt x="10870" y="8286"/>
                    <a:pt x="10681" y="8286"/>
                  </a:cubicBezTo>
                  <a:lnTo>
                    <a:pt x="1072" y="8286"/>
                  </a:lnTo>
                  <a:cubicBezTo>
                    <a:pt x="851" y="8286"/>
                    <a:pt x="694" y="8128"/>
                    <a:pt x="694" y="7939"/>
                  </a:cubicBezTo>
                  <a:lnTo>
                    <a:pt x="694" y="6553"/>
                  </a:lnTo>
                  <a:cubicBezTo>
                    <a:pt x="694" y="6364"/>
                    <a:pt x="851" y="6206"/>
                    <a:pt x="1072" y="6206"/>
                  </a:cubicBezTo>
                  <a:close/>
                  <a:moveTo>
                    <a:pt x="10681" y="8947"/>
                  </a:moveTo>
                  <a:cubicBezTo>
                    <a:pt x="10870" y="8947"/>
                    <a:pt x="11027" y="9105"/>
                    <a:pt x="11027" y="9294"/>
                  </a:cubicBezTo>
                  <a:lnTo>
                    <a:pt x="11027" y="10680"/>
                  </a:lnTo>
                  <a:cubicBezTo>
                    <a:pt x="11027" y="10869"/>
                    <a:pt x="10870" y="11027"/>
                    <a:pt x="10681" y="11027"/>
                  </a:cubicBezTo>
                  <a:lnTo>
                    <a:pt x="1072" y="11027"/>
                  </a:lnTo>
                  <a:cubicBezTo>
                    <a:pt x="851" y="11027"/>
                    <a:pt x="694" y="10869"/>
                    <a:pt x="694" y="10680"/>
                  </a:cubicBezTo>
                  <a:lnTo>
                    <a:pt x="694" y="9294"/>
                  </a:lnTo>
                  <a:cubicBezTo>
                    <a:pt x="694" y="9105"/>
                    <a:pt x="851" y="8947"/>
                    <a:pt x="1072" y="8947"/>
                  </a:cubicBezTo>
                  <a:close/>
                  <a:moveTo>
                    <a:pt x="2174" y="0"/>
                  </a:moveTo>
                  <a:cubicBezTo>
                    <a:pt x="1733" y="0"/>
                    <a:pt x="1387" y="252"/>
                    <a:pt x="1229" y="630"/>
                  </a:cubicBezTo>
                  <a:lnTo>
                    <a:pt x="64" y="3403"/>
                  </a:lnTo>
                  <a:cubicBezTo>
                    <a:pt x="32" y="3529"/>
                    <a:pt x="0" y="3686"/>
                    <a:pt x="0" y="3781"/>
                  </a:cubicBezTo>
                  <a:lnTo>
                    <a:pt x="0" y="5198"/>
                  </a:lnTo>
                  <a:cubicBezTo>
                    <a:pt x="0" y="5482"/>
                    <a:pt x="127" y="5734"/>
                    <a:pt x="284" y="5860"/>
                  </a:cubicBezTo>
                  <a:cubicBezTo>
                    <a:pt x="127" y="6080"/>
                    <a:pt x="0" y="6301"/>
                    <a:pt x="0" y="6553"/>
                  </a:cubicBezTo>
                  <a:lnTo>
                    <a:pt x="0" y="7908"/>
                  </a:lnTo>
                  <a:cubicBezTo>
                    <a:pt x="0" y="8191"/>
                    <a:pt x="127" y="8443"/>
                    <a:pt x="284" y="8601"/>
                  </a:cubicBezTo>
                  <a:cubicBezTo>
                    <a:pt x="127" y="8790"/>
                    <a:pt x="0" y="9010"/>
                    <a:pt x="0" y="9262"/>
                  </a:cubicBezTo>
                  <a:lnTo>
                    <a:pt x="0" y="10649"/>
                  </a:lnTo>
                  <a:cubicBezTo>
                    <a:pt x="0" y="11184"/>
                    <a:pt x="473" y="11657"/>
                    <a:pt x="1009" y="11657"/>
                  </a:cubicBezTo>
                  <a:lnTo>
                    <a:pt x="10618" y="11657"/>
                  </a:lnTo>
                  <a:cubicBezTo>
                    <a:pt x="11185" y="11657"/>
                    <a:pt x="11657" y="11184"/>
                    <a:pt x="11657" y="10649"/>
                  </a:cubicBezTo>
                  <a:lnTo>
                    <a:pt x="11657" y="9262"/>
                  </a:lnTo>
                  <a:cubicBezTo>
                    <a:pt x="11657" y="8979"/>
                    <a:pt x="11531" y="8758"/>
                    <a:pt x="11374" y="8601"/>
                  </a:cubicBezTo>
                  <a:cubicBezTo>
                    <a:pt x="11531" y="8380"/>
                    <a:pt x="11657" y="8160"/>
                    <a:pt x="11657" y="7908"/>
                  </a:cubicBezTo>
                  <a:lnTo>
                    <a:pt x="11657" y="6553"/>
                  </a:lnTo>
                  <a:cubicBezTo>
                    <a:pt x="11657" y="6269"/>
                    <a:pt x="11531" y="6017"/>
                    <a:pt x="11374" y="5860"/>
                  </a:cubicBezTo>
                  <a:cubicBezTo>
                    <a:pt x="11531" y="5671"/>
                    <a:pt x="11657" y="5450"/>
                    <a:pt x="11657" y="5198"/>
                  </a:cubicBezTo>
                  <a:lnTo>
                    <a:pt x="11657" y="3781"/>
                  </a:lnTo>
                  <a:lnTo>
                    <a:pt x="11689" y="3781"/>
                  </a:lnTo>
                  <a:cubicBezTo>
                    <a:pt x="11689" y="3686"/>
                    <a:pt x="11657" y="3529"/>
                    <a:pt x="11594" y="3403"/>
                  </a:cubicBezTo>
                  <a:lnTo>
                    <a:pt x="10460" y="630"/>
                  </a:lnTo>
                  <a:cubicBezTo>
                    <a:pt x="10303" y="252"/>
                    <a:pt x="9925" y="0"/>
                    <a:pt x="95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2" name="Google Shape;2004;p40">
              <a:extLst>
                <a:ext uri="{FF2B5EF4-FFF2-40B4-BE49-F238E27FC236}">
                  <a16:creationId xmlns:a16="http://schemas.microsoft.com/office/drawing/2014/main" id="{1A38475A-6BF6-4A7E-841F-AB8D9F7ABC55}"/>
                </a:ext>
              </a:extLst>
            </p:cNvPr>
            <p:cNvSpPr/>
            <p:nvPr/>
          </p:nvSpPr>
          <p:spPr>
            <a:xfrm>
              <a:off x="-2485967" y="2649150"/>
              <a:ext cx="173300" cy="18150"/>
            </a:xfrm>
            <a:custGeom>
              <a:avLst/>
              <a:gdLst/>
              <a:ahLst/>
              <a:cxnLst/>
              <a:rect l="l" t="t" r="r" b="b"/>
              <a:pathLst>
                <a:path w="6932" h="726" extrusionOk="0">
                  <a:moveTo>
                    <a:pt x="378" y="1"/>
                  </a:moveTo>
                  <a:cubicBezTo>
                    <a:pt x="158" y="1"/>
                    <a:pt x="0" y="159"/>
                    <a:pt x="0" y="379"/>
                  </a:cubicBezTo>
                  <a:cubicBezTo>
                    <a:pt x="0" y="568"/>
                    <a:pt x="158" y="726"/>
                    <a:pt x="378" y="726"/>
                  </a:cubicBezTo>
                  <a:lnTo>
                    <a:pt x="6585" y="726"/>
                  </a:lnTo>
                  <a:cubicBezTo>
                    <a:pt x="6774" y="726"/>
                    <a:pt x="6931" y="568"/>
                    <a:pt x="6931" y="379"/>
                  </a:cubicBezTo>
                  <a:cubicBezTo>
                    <a:pt x="6931" y="159"/>
                    <a:pt x="6774" y="1"/>
                    <a:pt x="6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3" name="Google Shape;2005;p40">
              <a:extLst>
                <a:ext uri="{FF2B5EF4-FFF2-40B4-BE49-F238E27FC236}">
                  <a16:creationId xmlns:a16="http://schemas.microsoft.com/office/drawing/2014/main" id="{338DAA91-1566-43D9-9AF7-D2BF370942ED}"/>
                </a:ext>
              </a:extLst>
            </p:cNvPr>
            <p:cNvSpPr/>
            <p:nvPr/>
          </p:nvSpPr>
          <p:spPr>
            <a:xfrm>
              <a:off x="-2485967" y="2511325"/>
              <a:ext cx="173300" cy="18150"/>
            </a:xfrm>
            <a:custGeom>
              <a:avLst/>
              <a:gdLst/>
              <a:ahLst/>
              <a:cxnLst/>
              <a:rect l="l" t="t" r="r" b="b"/>
              <a:pathLst>
                <a:path w="6932" h="726" extrusionOk="0">
                  <a:moveTo>
                    <a:pt x="378" y="1"/>
                  </a:moveTo>
                  <a:cubicBezTo>
                    <a:pt x="158" y="1"/>
                    <a:pt x="0" y="158"/>
                    <a:pt x="0" y="379"/>
                  </a:cubicBezTo>
                  <a:cubicBezTo>
                    <a:pt x="0" y="568"/>
                    <a:pt x="158" y="725"/>
                    <a:pt x="378" y="725"/>
                  </a:cubicBezTo>
                  <a:lnTo>
                    <a:pt x="6585" y="725"/>
                  </a:lnTo>
                  <a:cubicBezTo>
                    <a:pt x="6774" y="725"/>
                    <a:pt x="6931" y="568"/>
                    <a:pt x="6931" y="379"/>
                  </a:cubicBezTo>
                  <a:cubicBezTo>
                    <a:pt x="6931" y="158"/>
                    <a:pt x="6774" y="1"/>
                    <a:pt x="6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4" name="Google Shape;2006;p40">
              <a:extLst>
                <a:ext uri="{FF2B5EF4-FFF2-40B4-BE49-F238E27FC236}">
                  <a16:creationId xmlns:a16="http://schemas.microsoft.com/office/drawing/2014/main" id="{C7A9C301-DBDE-4371-AE04-B24A92A38226}"/>
                </a:ext>
              </a:extLst>
            </p:cNvPr>
            <p:cNvSpPr/>
            <p:nvPr/>
          </p:nvSpPr>
          <p:spPr>
            <a:xfrm>
              <a:off x="-2540185" y="2511325"/>
              <a:ext cx="18125" cy="18925"/>
            </a:xfrm>
            <a:custGeom>
              <a:avLst/>
              <a:gdLst/>
              <a:ahLst/>
              <a:cxnLst/>
              <a:rect l="l" t="t" r="r" b="b"/>
              <a:pathLst>
                <a:path w="725" h="757" extrusionOk="0">
                  <a:moveTo>
                    <a:pt x="378" y="1"/>
                  </a:moveTo>
                  <a:cubicBezTo>
                    <a:pt x="158" y="1"/>
                    <a:pt x="0" y="158"/>
                    <a:pt x="0" y="379"/>
                  </a:cubicBezTo>
                  <a:cubicBezTo>
                    <a:pt x="0" y="568"/>
                    <a:pt x="158" y="757"/>
                    <a:pt x="378" y="757"/>
                  </a:cubicBezTo>
                  <a:cubicBezTo>
                    <a:pt x="567" y="757"/>
                    <a:pt x="725" y="568"/>
                    <a:pt x="725" y="379"/>
                  </a:cubicBezTo>
                  <a:cubicBezTo>
                    <a:pt x="725" y="158"/>
                    <a:pt x="567"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5" name="Google Shape;2007;p40">
              <a:extLst>
                <a:ext uri="{FF2B5EF4-FFF2-40B4-BE49-F238E27FC236}">
                  <a16:creationId xmlns:a16="http://schemas.microsoft.com/office/drawing/2014/main" id="{28F26371-4829-41E5-B2C2-11930D4AF139}"/>
                </a:ext>
              </a:extLst>
            </p:cNvPr>
            <p:cNvSpPr/>
            <p:nvPr/>
          </p:nvSpPr>
          <p:spPr>
            <a:xfrm>
              <a:off x="-2485579" y="2580625"/>
              <a:ext cx="172525" cy="17350"/>
            </a:xfrm>
            <a:custGeom>
              <a:avLst/>
              <a:gdLst/>
              <a:ahLst/>
              <a:cxnLst/>
              <a:rect l="l" t="t" r="r" b="b"/>
              <a:pathLst>
                <a:path w="6901" h="694" extrusionOk="0">
                  <a:moveTo>
                    <a:pt x="347" y="0"/>
                  </a:moveTo>
                  <a:cubicBezTo>
                    <a:pt x="158" y="0"/>
                    <a:pt x="1" y="158"/>
                    <a:pt x="1" y="347"/>
                  </a:cubicBezTo>
                  <a:cubicBezTo>
                    <a:pt x="32" y="536"/>
                    <a:pt x="158" y="693"/>
                    <a:pt x="347" y="693"/>
                  </a:cubicBezTo>
                  <a:lnTo>
                    <a:pt x="6554" y="693"/>
                  </a:lnTo>
                  <a:cubicBezTo>
                    <a:pt x="6774" y="693"/>
                    <a:pt x="6900" y="536"/>
                    <a:pt x="6900" y="347"/>
                  </a:cubicBezTo>
                  <a:cubicBezTo>
                    <a:pt x="6900" y="158"/>
                    <a:pt x="6774" y="0"/>
                    <a:pt x="6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6" name="Google Shape;2008;p40">
              <a:extLst>
                <a:ext uri="{FF2B5EF4-FFF2-40B4-BE49-F238E27FC236}">
                  <a16:creationId xmlns:a16="http://schemas.microsoft.com/office/drawing/2014/main" id="{1C97B2AD-CCCB-40B4-8F81-80B049F616B2}"/>
                </a:ext>
              </a:extLst>
            </p:cNvPr>
            <p:cNvSpPr/>
            <p:nvPr/>
          </p:nvSpPr>
          <p:spPr>
            <a:xfrm>
              <a:off x="-2540185" y="25806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7" name="Google Shape;2009;p40">
              <a:extLst>
                <a:ext uri="{FF2B5EF4-FFF2-40B4-BE49-F238E27FC236}">
                  <a16:creationId xmlns:a16="http://schemas.microsoft.com/office/drawing/2014/main" id="{212E1EB1-1DA7-4C37-A267-22396CBF96AD}"/>
                </a:ext>
              </a:extLst>
            </p:cNvPr>
            <p:cNvSpPr/>
            <p:nvPr/>
          </p:nvSpPr>
          <p:spPr>
            <a:xfrm>
              <a:off x="-2540185" y="2649150"/>
              <a:ext cx="18125" cy="18150"/>
            </a:xfrm>
            <a:custGeom>
              <a:avLst/>
              <a:gdLst/>
              <a:ahLst/>
              <a:cxnLst/>
              <a:rect l="l" t="t" r="r" b="b"/>
              <a:pathLst>
                <a:path w="725" h="726" extrusionOk="0">
                  <a:moveTo>
                    <a:pt x="378" y="1"/>
                  </a:moveTo>
                  <a:cubicBezTo>
                    <a:pt x="158" y="1"/>
                    <a:pt x="0" y="159"/>
                    <a:pt x="0" y="379"/>
                  </a:cubicBezTo>
                  <a:cubicBezTo>
                    <a:pt x="0" y="568"/>
                    <a:pt x="158" y="726"/>
                    <a:pt x="378" y="726"/>
                  </a:cubicBezTo>
                  <a:cubicBezTo>
                    <a:pt x="567" y="726"/>
                    <a:pt x="725" y="568"/>
                    <a:pt x="725" y="379"/>
                  </a:cubicBezTo>
                  <a:cubicBezTo>
                    <a:pt x="725" y="159"/>
                    <a:pt x="567"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grpSp>
      <p:sp>
        <p:nvSpPr>
          <p:cNvPr id="19" name="CuadroTexto 18">
            <a:extLst>
              <a:ext uri="{FF2B5EF4-FFF2-40B4-BE49-F238E27FC236}">
                <a16:creationId xmlns:a16="http://schemas.microsoft.com/office/drawing/2014/main" id="{85A01587-ED3E-4318-BB38-C5B13F7A9989}"/>
              </a:ext>
            </a:extLst>
          </p:cNvPr>
          <p:cNvSpPr txBox="1"/>
          <p:nvPr/>
        </p:nvSpPr>
        <p:spPr>
          <a:xfrm>
            <a:off x="5517535" y="2682937"/>
            <a:ext cx="2554059" cy="194400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ESTRUCTURA DE PROPUESTA</a:t>
            </a:r>
          </a:p>
          <a:p>
            <a:pPr algn="ctr"/>
            <a:endParaRPr lang="es-MX" sz="1200" dirty="0">
              <a:solidFill>
                <a:schemeClr val="bg2"/>
              </a:solidFill>
              <a:latin typeface="Barlow Semi Condensed" panose="020B0604020202020204" charset="0"/>
            </a:endParaRPr>
          </a:p>
          <a:p>
            <a:r>
              <a:rPr lang="es-MX" sz="1200" dirty="0">
                <a:solidFill>
                  <a:schemeClr val="bg2"/>
                </a:solidFill>
                <a:latin typeface="Barlow Semi Condensed" panose="020B0604020202020204" charset="0"/>
              </a:rPr>
              <a:t>1.Título y autor(es)</a:t>
            </a:r>
          </a:p>
          <a:p>
            <a:r>
              <a:rPr lang="es-MX" sz="1200" dirty="0">
                <a:solidFill>
                  <a:schemeClr val="bg2"/>
                </a:solidFill>
                <a:latin typeface="Barlow Semi Condensed" panose="020B0604020202020204" charset="0"/>
              </a:rPr>
              <a:t>2.Resumen ejecutivo</a:t>
            </a:r>
          </a:p>
          <a:p>
            <a:r>
              <a:rPr lang="es-MX" sz="1200" dirty="0">
                <a:solidFill>
                  <a:schemeClr val="bg2"/>
                </a:solidFill>
                <a:latin typeface="Barlow Semi Condensed" panose="020B0604020202020204" charset="0"/>
              </a:rPr>
              <a:t>3.Descripcion del Problema</a:t>
            </a:r>
          </a:p>
          <a:p>
            <a:r>
              <a:rPr lang="es-CO" sz="1200" dirty="0">
                <a:solidFill>
                  <a:schemeClr val="bg2"/>
                </a:solidFill>
                <a:latin typeface="Barlow Semi Condensed" panose="020B0604020202020204" charset="0"/>
              </a:rPr>
              <a:t>4.Estado del arte</a:t>
            </a:r>
          </a:p>
          <a:p>
            <a:r>
              <a:rPr lang="es-CO" sz="1200" dirty="0">
                <a:solidFill>
                  <a:schemeClr val="bg2"/>
                </a:solidFill>
                <a:latin typeface="Barlow Semi Condensed" panose="020B0604020202020204" charset="0"/>
              </a:rPr>
              <a:t>5.Objetivos</a:t>
            </a:r>
          </a:p>
          <a:p>
            <a:r>
              <a:rPr lang="es-CO" sz="1200" dirty="0">
                <a:solidFill>
                  <a:schemeClr val="bg2"/>
                </a:solidFill>
                <a:latin typeface="Barlow Semi Condensed" panose="020B0604020202020204" charset="0"/>
              </a:rPr>
              <a:t>6.Metodología</a:t>
            </a:r>
          </a:p>
          <a:p>
            <a:r>
              <a:rPr lang="es-CO" sz="1200" dirty="0">
                <a:solidFill>
                  <a:schemeClr val="bg2"/>
                </a:solidFill>
                <a:latin typeface="Barlow Semi Condensed" panose="020B0604020202020204" charset="0"/>
              </a:rPr>
              <a:t>7.Cronograma</a:t>
            </a:r>
          </a:p>
          <a:p>
            <a:endParaRPr lang="es-MX" sz="1200" dirty="0">
              <a:solidFill>
                <a:schemeClr val="bg2"/>
              </a:solidFill>
              <a:latin typeface="Barlow Semi Condensed" panose="020B0604020202020204" charset="0"/>
            </a:endParaRPr>
          </a:p>
          <a:p>
            <a:endParaRPr lang="es-MX" sz="1200" dirty="0">
              <a:solidFill>
                <a:schemeClr val="bg2"/>
              </a:solidFill>
              <a:latin typeface="Barlow Semi Condensed" panose="020B0604020202020204" charset="0"/>
            </a:endParaRPr>
          </a:p>
          <a:p>
            <a:endParaRPr lang="es-MX" sz="1200" dirty="0">
              <a:solidFill>
                <a:schemeClr val="bg2"/>
              </a:solidFill>
              <a:latin typeface="Barlow Semi Condensed" panose="020B0604020202020204" charset="0"/>
            </a:endParaRPr>
          </a:p>
        </p:txBody>
      </p:sp>
      <p:pic>
        <p:nvPicPr>
          <p:cNvPr id="22" name="Imagen 21">
            <a:extLst>
              <a:ext uri="{FF2B5EF4-FFF2-40B4-BE49-F238E27FC236}">
                <a16:creationId xmlns:a16="http://schemas.microsoft.com/office/drawing/2014/main" id="{D9601345-B137-4005-BAF2-C68A2050ECAE}"/>
              </a:ext>
            </a:extLst>
          </p:cNvPr>
          <p:cNvPicPr>
            <a:picLocks noChangeAspect="1"/>
          </p:cNvPicPr>
          <p:nvPr/>
        </p:nvPicPr>
        <p:blipFill>
          <a:blip r:embed="rId2"/>
          <a:stretch>
            <a:fillRect/>
          </a:stretch>
        </p:blipFill>
        <p:spPr>
          <a:xfrm>
            <a:off x="1577662" y="955790"/>
            <a:ext cx="5633192" cy="749873"/>
          </a:xfrm>
          <a:prstGeom prst="rect">
            <a:avLst/>
          </a:prstGeom>
        </p:spPr>
      </p:pic>
    </p:spTree>
    <p:extLst>
      <p:ext uri="{BB962C8B-B14F-4D97-AF65-F5344CB8AC3E}">
        <p14:creationId xmlns:p14="http://schemas.microsoft.com/office/powerpoint/2010/main" val="364606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9" name="Rectángulo 8">
            <a:extLst>
              <a:ext uri="{FF2B5EF4-FFF2-40B4-BE49-F238E27FC236}">
                <a16:creationId xmlns:a16="http://schemas.microsoft.com/office/drawing/2014/main" id="{B8AFC01C-5EF7-4FFD-BDCE-EE4CBFC72082}"/>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14" name="Google Shape;2014;p41"/>
          <p:cNvSpPr txBox="1">
            <a:spLocks noGrp="1"/>
          </p:cNvSpPr>
          <p:nvPr>
            <p:ph type="title"/>
          </p:nvPr>
        </p:nvSpPr>
        <p:spPr>
          <a:xfrm>
            <a:off x="3588361" y="526347"/>
            <a:ext cx="6006300" cy="5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Pasos a Seguir :</a:t>
            </a:r>
            <a:endParaRPr dirty="0">
              <a:solidFill>
                <a:schemeClr val="accent5"/>
              </a:solidFill>
            </a:endParaRPr>
          </a:p>
        </p:txBody>
      </p:sp>
      <p:sp>
        <p:nvSpPr>
          <p:cNvPr id="2016" name="Google Shape;2016;p41"/>
          <p:cNvSpPr txBox="1">
            <a:spLocks noGrp="1"/>
          </p:cNvSpPr>
          <p:nvPr>
            <p:ph type="subTitle" idx="2"/>
          </p:nvPr>
        </p:nvSpPr>
        <p:spPr>
          <a:xfrm>
            <a:off x="3811645" y="1127875"/>
            <a:ext cx="4825479" cy="3271877"/>
          </a:xfrm>
          <a:prstGeom prst="rect">
            <a:avLst/>
          </a:prstGeom>
        </p:spPr>
        <p:txBody>
          <a:bodyPr spcFirstLastPara="1" wrap="square" lIns="91425" tIns="91425" rIns="91425" bIns="91425" anchor="t" anchorCtr="0">
            <a:noAutofit/>
          </a:bodyPr>
          <a:lstStyle/>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Radicación de la propuesta de monografía avalada y del formato de radicación ante el consejo curricular, a cargo del estudiante y su director.</a:t>
            </a:r>
            <a:endParaRPr lang="es-MX" b="0" i="0" u="none" strike="noStrike" dirty="0">
              <a:solidFill>
                <a:srgbClr val="E69138"/>
              </a:solidFill>
              <a:effectLst/>
              <a:latin typeface="Barlow Semi Condensed" panose="020B0604020202020204" charset="0"/>
            </a:endParaRP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Aprobación del docente director y docente evaluador por el consejo curricular.</a:t>
            </a:r>
            <a:endParaRPr lang="es-MX" b="0" i="0" u="none" strike="noStrike" dirty="0">
              <a:solidFill>
                <a:srgbClr val="E69138"/>
              </a:solidFill>
              <a:effectLst/>
              <a:latin typeface="Barlow Semi Condensed" panose="020B0604020202020204" charset="0"/>
            </a:endParaRP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Inscripción del espacio(s) académico(s) de trabajo de grado I y/o II por parte del coordinador del proyecto curricular.</a:t>
            </a:r>
            <a:endParaRPr lang="es-MX" b="0" i="0" u="none" strike="noStrike" dirty="0">
              <a:solidFill>
                <a:srgbClr val="E69138"/>
              </a:solidFill>
              <a:effectLst/>
              <a:latin typeface="Barlow Semi Condensed" panose="020B0604020202020204" charset="0"/>
            </a:endParaRP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Radicación ante el consejo curricular del documento final a cargo del estudiante.</a:t>
            </a:r>
            <a:endParaRPr lang="es-MX" b="0" i="0" u="none" strike="noStrike" dirty="0">
              <a:solidFill>
                <a:srgbClr val="E69138"/>
              </a:solidFill>
              <a:effectLst/>
              <a:latin typeface="Barlow Semi Condensed" panose="020B0604020202020204" charset="0"/>
            </a:endParaRP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Socialización a cargo del estudiante y evaluación por parte del docente director y el docente evaluador. </a:t>
            </a:r>
            <a:endParaRPr lang="es-MX" b="0" i="0" u="none" strike="noStrike" dirty="0">
              <a:solidFill>
                <a:srgbClr val="E69138"/>
              </a:solidFill>
              <a:effectLst/>
              <a:latin typeface="Barlow Semi Condensed" panose="020B0604020202020204" charset="0"/>
            </a:endParaRP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La calificación final será el resultado del promedio aritmético de la calificación otorgada por el docente director y el docente evaluador. .</a:t>
            </a:r>
            <a:endParaRPr lang="es-MX" b="0" i="0" u="none" strike="noStrike" dirty="0">
              <a:solidFill>
                <a:srgbClr val="E69138"/>
              </a:solidFill>
              <a:effectLst/>
              <a:latin typeface="Barlow Semi Condensed" panose="020B0604020202020204" charset="0"/>
            </a:endParaRP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Registro de las calificaciones en el sistema Cóndor a cargo del coordinador del proyecto curricular.</a:t>
            </a:r>
            <a:endParaRPr lang="es-MX" b="0" i="0" u="none" strike="noStrike" dirty="0">
              <a:solidFill>
                <a:srgbClr val="E69138"/>
              </a:solidFill>
              <a:effectLst/>
              <a:latin typeface="Barlow Semi Condensed" panose="020B0604020202020204" charset="0"/>
            </a:endParaRPr>
          </a:p>
          <a:p>
            <a:pPr marL="171450" indent="-171450" algn="just" rtl="0" fontAlgn="base">
              <a:spcBef>
                <a:spcPts val="0"/>
              </a:spcBef>
              <a:spcAft>
                <a:spcPts val="0"/>
              </a:spcAft>
              <a:buFont typeface="Wingdings" panose="05000000000000000000" pitchFamily="2" charset="2"/>
              <a:buChar char="v"/>
            </a:pPr>
            <a:endParaRPr lang="es-MX" b="0" i="0" u="none" strike="noStrike" dirty="0">
              <a:solidFill>
                <a:schemeClr val="bg2"/>
              </a:solidFill>
              <a:effectLst/>
              <a:latin typeface="Barlow Semi Condensed" panose="020B0604020202020204" charset="0"/>
            </a:endParaRPr>
          </a:p>
        </p:txBody>
      </p:sp>
      <p:sp>
        <p:nvSpPr>
          <p:cNvPr id="8" name="CuadroTexto 7">
            <a:extLst>
              <a:ext uri="{FF2B5EF4-FFF2-40B4-BE49-F238E27FC236}">
                <a16:creationId xmlns:a16="http://schemas.microsoft.com/office/drawing/2014/main" id="{6FEF223E-D7AD-44F4-AB82-F6A2B23E087B}"/>
              </a:ext>
            </a:extLst>
          </p:cNvPr>
          <p:cNvSpPr txBox="1"/>
          <p:nvPr/>
        </p:nvSpPr>
        <p:spPr>
          <a:xfrm>
            <a:off x="506876" y="1609651"/>
            <a:ext cx="2599660"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MX" sz="1200" dirty="0">
                <a:solidFill>
                  <a:schemeClr val="bg2"/>
                </a:solidFill>
                <a:latin typeface="Barlow Semi Condensed" panose="020B0604020202020204" charset="0"/>
              </a:rPr>
              <a:t>ESTRUCTURA DEL DOCUMENTO FINAL:</a:t>
            </a:r>
          </a:p>
          <a:p>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Título y autor(es)</a:t>
            </a:r>
          </a:p>
          <a:p>
            <a:pPr marL="228600" indent="-228600">
              <a:buFont typeface="+mj-lt"/>
              <a:buAutoNum type="arabicPeriod"/>
            </a:pPr>
            <a:r>
              <a:rPr lang="es-MX" sz="1200" dirty="0">
                <a:solidFill>
                  <a:schemeClr val="bg2"/>
                </a:solidFill>
                <a:latin typeface="Barlow Semi Condensed" panose="020B0604020202020204" charset="0"/>
              </a:rPr>
              <a:t>Antecedentes y justificación</a:t>
            </a:r>
          </a:p>
          <a:p>
            <a:pPr marL="228600" indent="-228600">
              <a:buFont typeface="+mj-lt"/>
              <a:buAutoNum type="arabicPeriod"/>
            </a:pPr>
            <a:r>
              <a:rPr lang="es-MX" sz="1200" dirty="0">
                <a:solidFill>
                  <a:schemeClr val="bg2"/>
                </a:solidFill>
                <a:latin typeface="Barlow Semi Condensed" panose="020B0604020202020204" charset="0"/>
              </a:rPr>
              <a:t>Problema o pregunta de investigación</a:t>
            </a:r>
          </a:p>
          <a:p>
            <a:pPr marL="228600" indent="-228600">
              <a:buFont typeface="+mj-lt"/>
              <a:buAutoNum type="arabicPeriod"/>
            </a:pPr>
            <a:r>
              <a:rPr lang="es-MX" sz="1200" dirty="0">
                <a:solidFill>
                  <a:schemeClr val="bg2"/>
                </a:solidFill>
                <a:latin typeface="Barlow Semi Condensed" panose="020B0604020202020204" charset="0"/>
              </a:rPr>
              <a:t>Objetivos </a:t>
            </a:r>
          </a:p>
          <a:p>
            <a:pPr marL="228600" indent="-228600">
              <a:buFont typeface="+mj-lt"/>
              <a:buAutoNum type="arabicPeriod"/>
            </a:pPr>
            <a:r>
              <a:rPr lang="es-MX" sz="1200" dirty="0">
                <a:solidFill>
                  <a:schemeClr val="bg2"/>
                </a:solidFill>
                <a:latin typeface="Barlow Semi Condensed" panose="020B0604020202020204" charset="0"/>
              </a:rPr>
              <a:t>Marco teórico o conceptual </a:t>
            </a:r>
          </a:p>
          <a:p>
            <a:pPr marL="228600" indent="-228600">
              <a:buFont typeface="+mj-lt"/>
              <a:buAutoNum type="arabicPeriod"/>
            </a:pPr>
            <a:r>
              <a:rPr lang="es-MX" sz="1200" dirty="0">
                <a:solidFill>
                  <a:schemeClr val="bg2"/>
                </a:solidFill>
                <a:latin typeface="Barlow Semi Condensed" panose="020B0604020202020204" charset="0"/>
              </a:rPr>
              <a:t>Metodología </a:t>
            </a:r>
          </a:p>
          <a:p>
            <a:pPr marL="228600" indent="-228600">
              <a:buFont typeface="+mj-lt"/>
              <a:buAutoNum type="arabicPeriod"/>
            </a:pPr>
            <a:r>
              <a:rPr lang="es-MX" sz="1200" dirty="0">
                <a:solidFill>
                  <a:schemeClr val="bg2"/>
                </a:solidFill>
                <a:latin typeface="Barlow Semi Condensed" panose="020B0604020202020204" charset="0"/>
              </a:rPr>
              <a:t>Desarrollo de la propuesta </a:t>
            </a:r>
          </a:p>
          <a:p>
            <a:pPr marL="228600" indent="-228600">
              <a:buFont typeface="+mj-lt"/>
              <a:buAutoNum type="arabicPeriod"/>
            </a:pPr>
            <a:r>
              <a:rPr lang="es-MX" sz="1200" dirty="0">
                <a:solidFill>
                  <a:schemeClr val="bg2"/>
                </a:solidFill>
                <a:latin typeface="Barlow Semi Condensed" panose="020B0604020202020204" charset="0"/>
              </a:rPr>
              <a:t>Conclusiones y recomendaciones</a:t>
            </a:r>
          </a:p>
          <a:p>
            <a:pPr marL="228600" indent="-228600">
              <a:buFont typeface="+mj-lt"/>
              <a:buAutoNum type="arabicPeriod"/>
            </a:pPr>
            <a:r>
              <a:rPr lang="es-MX" sz="1200" dirty="0">
                <a:solidFill>
                  <a:schemeClr val="bg2"/>
                </a:solidFill>
                <a:latin typeface="Barlow Semi Condensed" panose="020B0604020202020204" charset="0"/>
              </a:rPr>
              <a:t>Bibliografía </a:t>
            </a:r>
          </a:p>
        </p:txBody>
      </p:sp>
    </p:spTree>
    <p:extLst>
      <p:ext uri="{BB962C8B-B14F-4D97-AF65-F5344CB8AC3E}">
        <p14:creationId xmlns:p14="http://schemas.microsoft.com/office/powerpoint/2010/main" val="129141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pic>
        <p:nvPicPr>
          <p:cNvPr id="6" name="Imagen 5">
            <a:extLst>
              <a:ext uri="{FF2B5EF4-FFF2-40B4-BE49-F238E27FC236}">
                <a16:creationId xmlns:a16="http://schemas.microsoft.com/office/drawing/2014/main" id="{E929464A-CCC8-4A66-A6E0-930BE7B9ADBC}"/>
              </a:ext>
            </a:extLst>
          </p:cNvPr>
          <p:cNvPicPr>
            <a:picLocks noChangeAspect="1"/>
          </p:cNvPicPr>
          <p:nvPr/>
        </p:nvPicPr>
        <p:blipFill>
          <a:blip r:embed="rId3"/>
          <a:stretch>
            <a:fillRect/>
          </a:stretch>
        </p:blipFill>
        <p:spPr>
          <a:xfrm>
            <a:off x="8569" y="0"/>
            <a:ext cx="9126862" cy="5143500"/>
          </a:xfrm>
          <a:prstGeom prst="rect">
            <a:avLst/>
          </a:prstGeom>
        </p:spPr>
      </p:pic>
      <p:sp>
        <p:nvSpPr>
          <p:cNvPr id="2031" name="Google Shape;2031;p42"/>
          <p:cNvSpPr txBox="1">
            <a:spLocks noGrp="1"/>
          </p:cNvSpPr>
          <p:nvPr>
            <p:ph type="title" idx="4294967295"/>
          </p:nvPr>
        </p:nvSpPr>
        <p:spPr>
          <a:xfrm>
            <a:off x="5049986" y="0"/>
            <a:ext cx="5497512"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Diagrama</a:t>
            </a:r>
            <a:endParaRPr dirty="0">
              <a:solidFill>
                <a:schemeClr val="accent5"/>
              </a:solidFill>
            </a:endParaRPr>
          </a:p>
        </p:txBody>
      </p:sp>
    </p:spTree>
    <p:extLst>
      <p:ext uri="{BB962C8B-B14F-4D97-AF65-F5344CB8AC3E}">
        <p14:creationId xmlns:p14="http://schemas.microsoft.com/office/powerpoint/2010/main" val="89983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88A6218B-DD98-4E3A-A133-5B587B517BE5}"/>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oogle Shape;1952;p39">
            <a:extLst>
              <a:ext uri="{FF2B5EF4-FFF2-40B4-BE49-F238E27FC236}">
                <a16:creationId xmlns:a16="http://schemas.microsoft.com/office/drawing/2014/main" id="{97ED6EE9-A370-4FFE-914F-A5C37AEF0313}"/>
              </a:ext>
            </a:extLst>
          </p:cNvPr>
          <p:cNvGrpSpPr/>
          <p:nvPr/>
        </p:nvGrpSpPr>
        <p:grpSpPr>
          <a:xfrm>
            <a:off x="3662162" y="131903"/>
            <a:ext cx="909838" cy="917959"/>
            <a:chOff x="3614228" y="234880"/>
            <a:chExt cx="1915500" cy="1915500"/>
          </a:xfrm>
        </p:grpSpPr>
        <p:sp>
          <p:nvSpPr>
            <p:cNvPr id="5" name="Google Shape;1953;p39">
              <a:extLst>
                <a:ext uri="{FF2B5EF4-FFF2-40B4-BE49-F238E27FC236}">
                  <a16:creationId xmlns:a16="http://schemas.microsoft.com/office/drawing/2014/main" id="{F7CEF08E-FDD2-4474-87F7-38500DA857EF}"/>
                </a:ext>
              </a:extLst>
            </p:cNvPr>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954;p39">
              <a:extLst>
                <a:ext uri="{FF2B5EF4-FFF2-40B4-BE49-F238E27FC236}">
                  <a16:creationId xmlns:a16="http://schemas.microsoft.com/office/drawing/2014/main" id="{D982BE88-61C9-4A22-9347-167086A4F22B}"/>
                </a:ext>
              </a:extLst>
            </p:cNvPr>
            <p:cNvSpPr/>
            <p:nvPr/>
          </p:nvSpPr>
          <p:spPr>
            <a:xfrm>
              <a:off x="3869976" y="482867"/>
              <a:ext cx="1404000" cy="1403999"/>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1968;p39">
            <a:extLst>
              <a:ext uri="{FF2B5EF4-FFF2-40B4-BE49-F238E27FC236}">
                <a16:creationId xmlns:a16="http://schemas.microsoft.com/office/drawing/2014/main" id="{A2F4ED6B-9042-4EAE-A26D-42A1E64E912E}"/>
              </a:ext>
            </a:extLst>
          </p:cNvPr>
          <p:cNvSpPr txBox="1">
            <a:spLocks/>
          </p:cNvSpPr>
          <p:nvPr/>
        </p:nvSpPr>
        <p:spPr>
          <a:xfrm>
            <a:off x="855613" y="2037688"/>
            <a:ext cx="3716387" cy="19875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Implica la vinculación a instituto, grupo o semillero de investigación institucionalizado en la UDFJC o por una entidad reconocida por Colciencias con mínimo 1 año de creación. </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Máximo 2 estudiantes.</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Trabajo de grado I y II pueden inscribirse simultáneamente. </a:t>
            </a:r>
          </a:p>
          <a:p>
            <a:pPr algn="just" fontAlgn="base"/>
            <a:endParaRPr lang="es-MX" sz="1200" dirty="0">
              <a:solidFill>
                <a:schemeClr val="bg2"/>
              </a:solidFill>
              <a:latin typeface="Barlow Semi Condensed" panose="020B0604020202020204" charset="0"/>
            </a:endParaRPr>
          </a:p>
          <a:p>
            <a:pPr marL="342900" indent="-342900" algn="just">
              <a:buFont typeface="+mj-lt"/>
              <a:buAutoNum type="arabicPeriod"/>
            </a:pPr>
            <a:endParaRPr lang="es-MX" sz="1200" dirty="0">
              <a:solidFill>
                <a:schemeClr val="dk2"/>
              </a:solidFill>
              <a:latin typeface="Barlow Semi Condensed"/>
              <a:ea typeface="Barlow Semi Condensed"/>
              <a:cs typeface="Barlow Semi Condensed"/>
              <a:sym typeface="Barlow Semi Condensed"/>
            </a:endParaRPr>
          </a:p>
        </p:txBody>
      </p:sp>
      <p:sp>
        <p:nvSpPr>
          <p:cNvPr id="9" name="CuadroTexto 8">
            <a:extLst>
              <a:ext uri="{FF2B5EF4-FFF2-40B4-BE49-F238E27FC236}">
                <a16:creationId xmlns:a16="http://schemas.microsoft.com/office/drawing/2014/main" id="{DB98BC60-7528-4E46-B016-FC169E6950C2}"/>
              </a:ext>
            </a:extLst>
          </p:cNvPr>
          <p:cNvSpPr txBox="1"/>
          <p:nvPr/>
        </p:nvSpPr>
        <p:spPr>
          <a:xfrm>
            <a:off x="6172017" y="1087661"/>
            <a:ext cx="257194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REQUISITOS ESPECIFICOS</a:t>
            </a:r>
          </a:p>
          <a:p>
            <a:pPr algn="ctr"/>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Solicitud de inscripción de TG I y/o TG II.</a:t>
            </a:r>
          </a:p>
          <a:p>
            <a:pPr marL="228600" indent="-228600">
              <a:buFont typeface="+mj-lt"/>
              <a:buAutoNum type="arabicPeriod"/>
            </a:pPr>
            <a:r>
              <a:rPr lang="es-MX" sz="1200" dirty="0">
                <a:solidFill>
                  <a:schemeClr val="bg2"/>
                </a:solidFill>
                <a:latin typeface="Barlow Semi Condensed" panose="020B0604020202020204" charset="0"/>
              </a:rPr>
              <a:t>Propuesta de investigación - innovación avalada por un docente adscrito a una estructura de investigación.</a:t>
            </a:r>
          </a:p>
          <a:p>
            <a:endParaRPr lang="es-MX" sz="1200" dirty="0">
              <a:solidFill>
                <a:schemeClr val="bg2"/>
              </a:solidFill>
              <a:latin typeface="Barlow Semi Condensed" panose="020B0604020202020204" charset="0"/>
            </a:endParaRPr>
          </a:p>
        </p:txBody>
      </p:sp>
      <p:sp>
        <p:nvSpPr>
          <p:cNvPr id="21" name="Google Shape;1967;p39">
            <a:extLst>
              <a:ext uri="{FF2B5EF4-FFF2-40B4-BE49-F238E27FC236}">
                <a16:creationId xmlns:a16="http://schemas.microsoft.com/office/drawing/2014/main" id="{0578CBA5-AB7E-4EDF-B64F-FD94E5F33991}"/>
              </a:ext>
            </a:extLst>
          </p:cNvPr>
          <p:cNvSpPr txBox="1">
            <a:spLocks/>
          </p:cNvSpPr>
          <p:nvPr/>
        </p:nvSpPr>
        <p:spPr>
          <a:xfrm>
            <a:off x="1229902" y="964272"/>
            <a:ext cx="5626963" cy="576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dirty="0">
                <a:solidFill>
                  <a:schemeClr val="bg2"/>
                </a:solidFill>
                <a:latin typeface="Fjalla One" panose="020B0604020202020204" charset="0"/>
              </a:rPr>
              <a:t>Investigación-Innovación</a:t>
            </a:r>
          </a:p>
        </p:txBody>
      </p:sp>
      <p:sp>
        <p:nvSpPr>
          <p:cNvPr id="24" name="CuadroTexto 23">
            <a:extLst>
              <a:ext uri="{FF2B5EF4-FFF2-40B4-BE49-F238E27FC236}">
                <a16:creationId xmlns:a16="http://schemas.microsoft.com/office/drawing/2014/main" id="{2471A9E0-CF05-4500-A5E8-B2528CF52FFD}"/>
              </a:ext>
            </a:extLst>
          </p:cNvPr>
          <p:cNvSpPr txBox="1"/>
          <p:nvPr/>
        </p:nvSpPr>
        <p:spPr>
          <a:xfrm>
            <a:off x="6172017" y="3031487"/>
            <a:ext cx="2571940"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ESTRUCTURA DE PROPUESTA  (Anteproyecto) </a:t>
            </a:r>
          </a:p>
          <a:p>
            <a:endParaRPr lang="es-MX" sz="1200" dirty="0">
              <a:solidFill>
                <a:schemeClr val="bg2"/>
              </a:solidFill>
              <a:latin typeface="Barlow Semi Condensed" panose="020B0604020202020204" charset="0"/>
            </a:endParaRPr>
          </a:p>
          <a:p>
            <a:r>
              <a:rPr lang="es-MX" sz="1200" dirty="0">
                <a:solidFill>
                  <a:schemeClr val="bg2"/>
                </a:solidFill>
                <a:latin typeface="Barlow Semi Condensed" panose="020B0604020202020204" charset="0"/>
              </a:rPr>
              <a:t>1.Título y autor(es)</a:t>
            </a:r>
          </a:p>
          <a:p>
            <a:r>
              <a:rPr lang="es-MX" sz="1200" dirty="0">
                <a:solidFill>
                  <a:schemeClr val="bg2"/>
                </a:solidFill>
                <a:latin typeface="Barlow Semi Condensed" panose="020B0604020202020204" charset="0"/>
              </a:rPr>
              <a:t>2.Resumen ejecutivo</a:t>
            </a:r>
          </a:p>
          <a:p>
            <a:r>
              <a:rPr lang="es-MX" sz="1200" dirty="0">
                <a:solidFill>
                  <a:schemeClr val="bg2"/>
                </a:solidFill>
                <a:latin typeface="Barlow Semi Condensed" panose="020B0604020202020204" charset="0"/>
              </a:rPr>
              <a:t>3.Objetivos</a:t>
            </a:r>
          </a:p>
          <a:p>
            <a:r>
              <a:rPr lang="es-CO" sz="1200" dirty="0">
                <a:solidFill>
                  <a:schemeClr val="bg2"/>
                </a:solidFill>
                <a:latin typeface="Barlow Semi Condensed" panose="020B0604020202020204" charset="0"/>
              </a:rPr>
              <a:t>4.Descripcion del Problema</a:t>
            </a:r>
          </a:p>
          <a:p>
            <a:r>
              <a:rPr lang="es-CO" sz="1200" dirty="0">
                <a:solidFill>
                  <a:schemeClr val="bg2"/>
                </a:solidFill>
                <a:latin typeface="Barlow Semi Condensed" panose="020B0604020202020204" charset="0"/>
              </a:rPr>
              <a:t>5.Estado del arte</a:t>
            </a:r>
          </a:p>
          <a:p>
            <a:r>
              <a:rPr lang="es-CO" sz="1200" dirty="0">
                <a:solidFill>
                  <a:schemeClr val="bg2"/>
                </a:solidFill>
                <a:latin typeface="Barlow Semi Condensed" panose="020B0604020202020204" charset="0"/>
              </a:rPr>
              <a:t>6.Cronograma</a:t>
            </a:r>
          </a:p>
          <a:p>
            <a:endParaRPr lang="es-MX" sz="1200" dirty="0">
              <a:solidFill>
                <a:schemeClr val="bg2"/>
              </a:solidFill>
              <a:latin typeface="Barlow Semi Condensed" panose="020B0604020202020204" charset="0"/>
            </a:endParaRPr>
          </a:p>
        </p:txBody>
      </p:sp>
      <p:pic>
        <p:nvPicPr>
          <p:cNvPr id="26" name="Gráfico 25" descr="Lupa">
            <a:extLst>
              <a:ext uri="{FF2B5EF4-FFF2-40B4-BE49-F238E27FC236}">
                <a16:creationId xmlns:a16="http://schemas.microsoft.com/office/drawing/2014/main" id="{0C7A17BD-B39F-46CD-8436-8BEFA8A428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35660" y="343732"/>
            <a:ext cx="562840" cy="562840"/>
          </a:xfrm>
          <a:prstGeom prst="rect">
            <a:avLst/>
          </a:prstGeom>
        </p:spPr>
      </p:pic>
    </p:spTree>
    <p:extLst>
      <p:ext uri="{BB962C8B-B14F-4D97-AF65-F5344CB8AC3E}">
        <p14:creationId xmlns:p14="http://schemas.microsoft.com/office/powerpoint/2010/main" val="78313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5" name="Rectángulo 4">
            <a:extLst>
              <a:ext uri="{FF2B5EF4-FFF2-40B4-BE49-F238E27FC236}">
                <a16:creationId xmlns:a16="http://schemas.microsoft.com/office/drawing/2014/main" id="{35516C87-7BC6-4EA7-942D-C53106394900}"/>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14" name="Google Shape;2014;p41"/>
          <p:cNvSpPr txBox="1">
            <a:spLocks noGrp="1"/>
          </p:cNvSpPr>
          <p:nvPr>
            <p:ph type="title"/>
          </p:nvPr>
        </p:nvSpPr>
        <p:spPr>
          <a:xfrm>
            <a:off x="3588361" y="526347"/>
            <a:ext cx="6006300" cy="5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Pasos a Seguir :</a:t>
            </a:r>
            <a:endParaRPr dirty="0">
              <a:solidFill>
                <a:schemeClr val="accent5"/>
              </a:solidFill>
            </a:endParaRPr>
          </a:p>
        </p:txBody>
      </p:sp>
      <p:sp>
        <p:nvSpPr>
          <p:cNvPr id="2016" name="Google Shape;2016;p41"/>
          <p:cNvSpPr txBox="1">
            <a:spLocks noGrp="1"/>
          </p:cNvSpPr>
          <p:nvPr>
            <p:ph type="subTitle" idx="2"/>
          </p:nvPr>
        </p:nvSpPr>
        <p:spPr>
          <a:xfrm>
            <a:off x="3811645" y="1127875"/>
            <a:ext cx="4825479" cy="3271877"/>
          </a:xfrm>
          <a:prstGeom prst="rect">
            <a:avLst/>
          </a:prstGeom>
        </p:spPr>
        <p:txBody>
          <a:bodyPr spcFirstLastPara="1" wrap="square" lIns="91425" tIns="91425" rIns="91425" bIns="91425" anchor="t" anchorCtr="0">
            <a:noAutofit/>
          </a:bodyPr>
          <a:lstStyle/>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Radicación de la propuesta de investigación-innovación avalada y del formato de radicación ante el consejo curricular, a cargo del estudiante y su director.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Aprobación de director y evaluador sugerido por parte del consejo curricular.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Inscripción del espacio(s) académico(s) de trabajo de grado I y/o II por parte del coordinador del proyecto curricular.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Radicación ante el consejo curricular del documento final a cargo del estudiante.</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Socialización a cargo del estudiante y evaluación por parte del docente director y el docente evaluador. </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La calificación final será el resultado del promedio aritmético de la calificación otorgada por el docente director y el docente evaluador. </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Registro de las calificaciones en el sistema Cóndor a cargo del coordinador del proyecto curricular.</a:t>
            </a:r>
          </a:p>
          <a:p>
            <a:pPr algn="just" rtl="0" fontAlgn="base">
              <a:spcBef>
                <a:spcPts val="800"/>
              </a:spcBef>
              <a:spcAft>
                <a:spcPts val="0"/>
              </a:spcAft>
            </a:pPr>
            <a:endParaRPr lang="es-MX" b="0" i="0" u="none" strike="noStrike" dirty="0">
              <a:solidFill>
                <a:srgbClr val="E69138"/>
              </a:solidFill>
              <a:effectLst/>
              <a:latin typeface="Barlow Semi Condensed" panose="020B0604020202020204" charset="0"/>
            </a:endParaRPr>
          </a:p>
          <a:p>
            <a:pPr marL="171450" indent="-171450" algn="just" rtl="0" fontAlgn="base">
              <a:spcBef>
                <a:spcPts val="0"/>
              </a:spcBef>
              <a:spcAft>
                <a:spcPts val="0"/>
              </a:spcAft>
              <a:buFont typeface="Wingdings" panose="05000000000000000000" pitchFamily="2" charset="2"/>
              <a:buChar char="v"/>
            </a:pPr>
            <a:endParaRPr lang="es-MX" b="0" i="0" u="none" strike="noStrike" dirty="0">
              <a:solidFill>
                <a:schemeClr val="bg2"/>
              </a:solidFill>
              <a:effectLst/>
              <a:latin typeface="Barlow Semi Condensed" panose="020B0604020202020204" charset="0"/>
            </a:endParaRPr>
          </a:p>
        </p:txBody>
      </p:sp>
      <p:sp>
        <p:nvSpPr>
          <p:cNvPr id="8" name="CuadroTexto 7">
            <a:extLst>
              <a:ext uri="{FF2B5EF4-FFF2-40B4-BE49-F238E27FC236}">
                <a16:creationId xmlns:a16="http://schemas.microsoft.com/office/drawing/2014/main" id="{6FEF223E-D7AD-44F4-AB82-F6A2B23E087B}"/>
              </a:ext>
            </a:extLst>
          </p:cNvPr>
          <p:cNvSpPr txBox="1"/>
          <p:nvPr/>
        </p:nvSpPr>
        <p:spPr>
          <a:xfrm>
            <a:off x="506876" y="1609651"/>
            <a:ext cx="2599660" cy="249299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MX" sz="1200" dirty="0">
                <a:solidFill>
                  <a:schemeClr val="bg2"/>
                </a:solidFill>
                <a:latin typeface="Barlow Semi Condensed" panose="020B0604020202020204" charset="0"/>
              </a:rPr>
              <a:t>ESTRUCTURA DEL DOCUMENTO FINAL:</a:t>
            </a:r>
          </a:p>
          <a:p>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Portada (Título y autor(es)</a:t>
            </a:r>
          </a:p>
          <a:p>
            <a:pPr marL="228600" indent="-228600">
              <a:buFont typeface="+mj-lt"/>
              <a:buAutoNum type="arabicPeriod"/>
            </a:pPr>
            <a:r>
              <a:rPr lang="es-MX" sz="1200" dirty="0">
                <a:solidFill>
                  <a:schemeClr val="bg2"/>
                </a:solidFill>
                <a:latin typeface="Barlow Semi Condensed" panose="020B0604020202020204" charset="0"/>
              </a:rPr>
              <a:t>Índice </a:t>
            </a:r>
          </a:p>
          <a:p>
            <a:pPr marL="228600" indent="-228600">
              <a:buFont typeface="+mj-lt"/>
              <a:buAutoNum type="arabicPeriod"/>
            </a:pPr>
            <a:r>
              <a:rPr lang="es-MX" sz="1200" dirty="0">
                <a:solidFill>
                  <a:schemeClr val="bg2"/>
                </a:solidFill>
                <a:latin typeface="Barlow Semi Condensed" panose="020B0604020202020204" charset="0"/>
              </a:rPr>
              <a:t>Introducción </a:t>
            </a:r>
          </a:p>
          <a:p>
            <a:pPr marL="228600" indent="-228600">
              <a:buFont typeface="+mj-lt"/>
              <a:buAutoNum type="arabicPeriod"/>
            </a:pPr>
            <a:r>
              <a:rPr lang="es-MX" sz="1200" dirty="0">
                <a:solidFill>
                  <a:schemeClr val="bg2"/>
                </a:solidFill>
                <a:latin typeface="Barlow Semi Condensed" panose="020B0604020202020204" charset="0"/>
              </a:rPr>
              <a:t>Planteamiento del problema</a:t>
            </a:r>
          </a:p>
          <a:p>
            <a:pPr marL="228600" indent="-228600">
              <a:buFont typeface="+mj-lt"/>
              <a:buAutoNum type="arabicPeriod"/>
            </a:pPr>
            <a:r>
              <a:rPr lang="es-MX" sz="1200" dirty="0">
                <a:solidFill>
                  <a:schemeClr val="bg2"/>
                </a:solidFill>
                <a:latin typeface="Barlow Semi Condensed" panose="020B0604020202020204" charset="0"/>
              </a:rPr>
              <a:t>Descripción del problema </a:t>
            </a:r>
          </a:p>
          <a:p>
            <a:pPr marL="228600" indent="-228600">
              <a:buFont typeface="+mj-lt"/>
              <a:buAutoNum type="arabicPeriod"/>
            </a:pPr>
            <a:r>
              <a:rPr lang="es-MX" sz="1200" dirty="0">
                <a:solidFill>
                  <a:schemeClr val="bg2"/>
                </a:solidFill>
                <a:latin typeface="Barlow Semi Condensed" panose="020B0604020202020204" charset="0"/>
              </a:rPr>
              <a:t>Justificación </a:t>
            </a:r>
          </a:p>
          <a:p>
            <a:pPr marL="228600" indent="-228600">
              <a:buFont typeface="+mj-lt"/>
              <a:buAutoNum type="arabicPeriod"/>
            </a:pPr>
            <a:r>
              <a:rPr lang="es-MX" sz="1200" dirty="0">
                <a:solidFill>
                  <a:schemeClr val="bg2"/>
                </a:solidFill>
                <a:latin typeface="Barlow Semi Condensed" panose="020B0604020202020204" charset="0"/>
              </a:rPr>
              <a:t>Objetivos</a:t>
            </a:r>
          </a:p>
          <a:p>
            <a:pPr marL="228600" indent="-228600">
              <a:buFont typeface="+mj-lt"/>
              <a:buAutoNum type="arabicPeriod"/>
            </a:pPr>
            <a:r>
              <a:rPr lang="es-MX" sz="1200" dirty="0">
                <a:solidFill>
                  <a:schemeClr val="bg2"/>
                </a:solidFill>
                <a:latin typeface="Barlow Semi Condensed" panose="020B0604020202020204" charset="0"/>
              </a:rPr>
              <a:t>Metodología</a:t>
            </a:r>
          </a:p>
          <a:p>
            <a:pPr marL="228600" indent="-228600">
              <a:buFont typeface="+mj-lt"/>
              <a:buAutoNum type="arabicPeriod"/>
            </a:pPr>
            <a:r>
              <a:rPr lang="es-MX" sz="1200" dirty="0">
                <a:solidFill>
                  <a:schemeClr val="bg2"/>
                </a:solidFill>
                <a:latin typeface="Barlow Semi Condensed" panose="020B0604020202020204" charset="0"/>
              </a:rPr>
              <a:t>Resultados</a:t>
            </a:r>
          </a:p>
          <a:p>
            <a:pPr marL="228600" indent="-228600">
              <a:buFont typeface="+mj-lt"/>
              <a:buAutoNum type="arabicPeriod"/>
            </a:pPr>
            <a:r>
              <a:rPr lang="es-MX" sz="1200" dirty="0">
                <a:solidFill>
                  <a:schemeClr val="bg2"/>
                </a:solidFill>
                <a:latin typeface="Barlow Semi Condensed" panose="020B0604020202020204" charset="0"/>
              </a:rPr>
              <a:t>Análisis y conclusiones </a:t>
            </a:r>
          </a:p>
          <a:p>
            <a:pPr marL="228600" indent="-228600">
              <a:buFont typeface="+mj-lt"/>
              <a:buAutoNum type="arabicPeriod"/>
            </a:pPr>
            <a:r>
              <a:rPr lang="es-MX" sz="1200" dirty="0">
                <a:solidFill>
                  <a:schemeClr val="bg2"/>
                </a:solidFill>
                <a:latin typeface="Barlow Semi Condensed" panose="020B0604020202020204" charset="0"/>
              </a:rPr>
              <a:t>Bibliografía</a:t>
            </a:r>
          </a:p>
        </p:txBody>
      </p:sp>
    </p:spTree>
    <p:extLst>
      <p:ext uri="{BB962C8B-B14F-4D97-AF65-F5344CB8AC3E}">
        <p14:creationId xmlns:p14="http://schemas.microsoft.com/office/powerpoint/2010/main" val="180223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pic>
        <p:nvPicPr>
          <p:cNvPr id="4" name="Imagen 3">
            <a:extLst>
              <a:ext uri="{FF2B5EF4-FFF2-40B4-BE49-F238E27FC236}">
                <a16:creationId xmlns:a16="http://schemas.microsoft.com/office/drawing/2014/main" id="{AA679B57-3B2C-4D26-B4B9-0B6BF2939370}"/>
              </a:ext>
            </a:extLst>
          </p:cNvPr>
          <p:cNvPicPr>
            <a:picLocks noChangeAspect="1"/>
          </p:cNvPicPr>
          <p:nvPr/>
        </p:nvPicPr>
        <p:blipFill>
          <a:blip r:embed="rId3"/>
          <a:stretch>
            <a:fillRect/>
          </a:stretch>
        </p:blipFill>
        <p:spPr>
          <a:xfrm>
            <a:off x="-1" y="0"/>
            <a:ext cx="9239693" cy="5143500"/>
          </a:xfrm>
          <a:prstGeom prst="rect">
            <a:avLst/>
          </a:prstGeom>
        </p:spPr>
      </p:pic>
      <p:sp>
        <p:nvSpPr>
          <p:cNvPr id="2031" name="Google Shape;2031;p42"/>
          <p:cNvSpPr txBox="1">
            <a:spLocks noGrp="1"/>
          </p:cNvSpPr>
          <p:nvPr>
            <p:ph type="title" idx="4294967295"/>
          </p:nvPr>
        </p:nvSpPr>
        <p:spPr>
          <a:xfrm>
            <a:off x="5049986" y="0"/>
            <a:ext cx="5497512"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Diagrama</a:t>
            </a:r>
            <a:endParaRPr dirty="0">
              <a:solidFill>
                <a:schemeClr val="accent5"/>
              </a:solidFill>
            </a:endParaRPr>
          </a:p>
        </p:txBody>
      </p:sp>
    </p:spTree>
    <p:extLst>
      <p:ext uri="{BB962C8B-B14F-4D97-AF65-F5344CB8AC3E}">
        <p14:creationId xmlns:p14="http://schemas.microsoft.com/office/powerpoint/2010/main" val="344936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E9A2482-45B7-4D00-A0C1-06F9971AE199}"/>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oogle Shape;1952;p39">
            <a:extLst>
              <a:ext uri="{FF2B5EF4-FFF2-40B4-BE49-F238E27FC236}">
                <a16:creationId xmlns:a16="http://schemas.microsoft.com/office/drawing/2014/main" id="{97ED6EE9-A370-4FFE-914F-A5C37AEF0313}"/>
              </a:ext>
            </a:extLst>
          </p:cNvPr>
          <p:cNvGrpSpPr/>
          <p:nvPr/>
        </p:nvGrpSpPr>
        <p:grpSpPr>
          <a:xfrm>
            <a:off x="4031642" y="146370"/>
            <a:ext cx="909838" cy="917959"/>
            <a:chOff x="3614228" y="234880"/>
            <a:chExt cx="1915500" cy="1915500"/>
          </a:xfrm>
        </p:grpSpPr>
        <p:sp>
          <p:nvSpPr>
            <p:cNvPr id="5" name="Google Shape;1953;p39">
              <a:extLst>
                <a:ext uri="{FF2B5EF4-FFF2-40B4-BE49-F238E27FC236}">
                  <a16:creationId xmlns:a16="http://schemas.microsoft.com/office/drawing/2014/main" id="{F7CEF08E-FDD2-4474-87F7-38500DA857EF}"/>
                </a:ext>
              </a:extLst>
            </p:cNvPr>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954;p39">
              <a:extLst>
                <a:ext uri="{FF2B5EF4-FFF2-40B4-BE49-F238E27FC236}">
                  <a16:creationId xmlns:a16="http://schemas.microsoft.com/office/drawing/2014/main" id="{D982BE88-61C9-4A22-9347-167086A4F22B}"/>
                </a:ext>
              </a:extLst>
            </p:cNvPr>
            <p:cNvSpPr/>
            <p:nvPr/>
          </p:nvSpPr>
          <p:spPr>
            <a:xfrm>
              <a:off x="3869976" y="482867"/>
              <a:ext cx="1404000" cy="1403999"/>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1968;p39">
            <a:extLst>
              <a:ext uri="{FF2B5EF4-FFF2-40B4-BE49-F238E27FC236}">
                <a16:creationId xmlns:a16="http://schemas.microsoft.com/office/drawing/2014/main" id="{A2F4ED6B-9042-4EAE-A26D-42A1E64E912E}"/>
              </a:ext>
            </a:extLst>
          </p:cNvPr>
          <p:cNvSpPr txBox="1">
            <a:spLocks/>
          </p:cNvSpPr>
          <p:nvPr/>
        </p:nvSpPr>
        <p:spPr>
          <a:xfrm>
            <a:off x="1101654" y="2011385"/>
            <a:ext cx="3716387" cy="19875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Elementos inherentes al arte y afines que llevan a la producción de una obra.</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Individual o colectiva.</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Solicitud de conformación al consejo curricular. </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Trabajo de grado I y II pueden inscribirse simultáneamente. </a:t>
            </a:r>
          </a:p>
          <a:p>
            <a:pPr algn="just" fontAlgn="base"/>
            <a:endParaRPr lang="es-MX" sz="1200" dirty="0">
              <a:solidFill>
                <a:schemeClr val="bg2"/>
              </a:solidFill>
              <a:latin typeface="Barlow Semi Condensed" panose="020B0604020202020204" charset="0"/>
            </a:endParaRPr>
          </a:p>
          <a:p>
            <a:pPr marL="342900" indent="-342900" algn="just">
              <a:buFont typeface="+mj-lt"/>
              <a:buAutoNum type="arabicPeriod"/>
            </a:pPr>
            <a:endParaRPr lang="es-MX" sz="1200" dirty="0">
              <a:solidFill>
                <a:schemeClr val="dk2"/>
              </a:solidFill>
              <a:latin typeface="Barlow Semi Condensed"/>
              <a:ea typeface="Barlow Semi Condensed"/>
              <a:cs typeface="Barlow Semi Condensed"/>
              <a:sym typeface="Barlow Semi Condensed"/>
            </a:endParaRPr>
          </a:p>
        </p:txBody>
      </p:sp>
      <p:sp>
        <p:nvSpPr>
          <p:cNvPr id="9" name="CuadroTexto 8">
            <a:extLst>
              <a:ext uri="{FF2B5EF4-FFF2-40B4-BE49-F238E27FC236}">
                <a16:creationId xmlns:a16="http://schemas.microsoft.com/office/drawing/2014/main" id="{DB98BC60-7528-4E46-B016-FC169E6950C2}"/>
              </a:ext>
            </a:extLst>
          </p:cNvPr>
          <p:cNvSpPr txBox="1"/>
          <p:nvPr/>
        </p:nvSpPr>
        <p:spPr>
          <a:xfrm>
            <a:off x="6354176" y="1464909"/>
            <a:ext cx="257194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REQUISITOS ESPECIFICOS</a:t>
            </a:r>
          </a:p>
          <a:p>
            <a:pPr algn="ctr"/>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Solicitud de inscripción de TG I y/o TG II, especificando modalidad: individual o colectiva.</a:t>
            </a:r>
          </a:p>
          <a:p>
            <a:pPr marL="228600" indent="-228600">
              <a:buFont typeface="+mj-lt"/>
              <a:buAutoNum type="arabicPeriod"/>
            </a:pPr>
            <a:r>
              <a:rPr lang="es-MX" sz="1200" dirty="0">
                <a:solidFill>
                  <a:schemeClr val="bg2"/>
                </a:solidFill>
                <a:latin typeface="Barlow Semi Condensed" panose="020B0604020202020204" charset="0"/>
              </a:rPr>
              <a:t>Propuesta de creación avalada por un docente </a:t>
            </a:r>
          </a:p>
          <a:p>
            <a:endParaRPr lang="es-MX" sz="1200" dirty="0">
              <a:solidFill>
                <a:schemeClr val="bg2"/>
              </a:solidFill>
              <a:latin typeface="Barlow Semi Condensed" panose="020B0604020202020204" charset="0"/>
            </a:endParaRPr>
          </a:p>
        </p:txBody>
      </p:sp>
      <p:sp>
        <p:nvSpPr>
          <p:cNvPr id="21" name="Google Shape;1967;p39">
            <a:extLst>
              <a:ext uri="{FF2B5EF4-FFF2-40B4-BE49-F238E27FC236}">
                <a16:creationId xmlns:a16="http://schemas.microsoft.com/office/drawing/2014/main" id="{0578CBA5-AB7E-4EDF-B64F-FD94E5F33991}"/>
              </a:ext>
            </a:extLst>
          </p:cNvPr>
          <p:cNvSpPr txBox="1">
            <a:spLocks/>
          </p:cNvSpPr>
          <p:nvPr/>
        </p:nvSpPr>
        <p:spPr>
          <a:xfrm>
            <a:off x="1879552" y="953864"/>
            <a:ext cx="5626963" cy="576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dirty="0">
                <a:solidFill>
                  <a:schemeClr val="bg2"/>
                </a:solidFill>
                <a:latin typeface="Fjalla One" panose="020B0604020202020204" charset="0"/>
              </a:rPr>
              <a:t>Creación- Interpretación</a:t>
            </a:r>
          </a:p>
        </p:txBody>
      </p:sp>
      <p:sp>
        <p:nvSpPr>
          <p:cNvPr id="24" name="CuadroTexto 23">
            <a:extLst>
              <a:ext uri="{FF2B5EF4-FFF2-40B4-BE49-F238E27FC236}">
                <a16:creationId xmlns:a16="http://schemas.microsoft.com/office/drawing/2014/main" id="{2471A9E0-CF05-4500-A5E8-B2528CF52FFD}"/>
              </a:ext>
            </a:extLst>
          </p:cNvPr>
          <p:cNvSpPr txBox="1"/>
          <p:nvPr/>
        </p:nvSpPr>
        <p:spPr>
          <a:xfrm>
            <a:off x="6354176" y="3121819"/>
            <a:ext cx="2571940" cy="1754326"/>
          </a:xfrm>
          <a:prstGeom prst="rect">
            <a:avLst/>
          </a:prstGeom>
        </p:spPr>
        <p:style>
          <a:lnRef idx="2">
            <a:schemeClr val="accent5"/>
          </a:lnRef>
          <a:fillRef idx="1">
            <a:schemeClr val="lt1"/>
          </a:fillRef>
          <a:effectRef idx="0">
            <a:schemeClr val="accent5"/>
          </a:effectRef>
          <a:fontRef idx="minor">
            <a:schemeClr val="dk1"/>
          </a:fontRef>
        </p:style>
        <p:txBody>
          <a:bodyPr wrap="square" numCol="1">
            <a:spAutoFit/>
          </a:bodyPr>
          <a:lstStyle/>
          <a:p>
            <a:pPr algn="ctr"/>
            <a:r>
              <a:rPr lang="es-MX" sz="1200" dirty="0">
                <a:solidFill>
                  <a:schemeClr val="bg2"/>
                </a:solidFill>
                <a:latin typeface="Barlow Semi Condensed" panose="020B0604020202020204" charset="0"/>
              </a:rPr>
              <a:t>ESTRUCTURA DE PROPUESTA</a:t>
            </a:r>
          </a:p>
          <a:p>
            <a:endParaRPr lang="es-MX" sz="1200" dirty="0">
              <a:solidFill>
                <a:schemeClr val="bg2"/>
              </a:solidFill>
              <a:latin typeface="Barlow Semi Condensed" panose="020B0604020202020204" charset="0"/>
            </a:endParaRPr>
          </a:p>
          <a:p>
            <a:r>
              <a:rPr lang="es-MX" sz="1200" dirty="0">
                <a:solidFill>
                  <a:schemeClr val="bg2"/>
                </a:solidFill>
                <a:latin typeface="Barlow Semi Condensed" panose="020B0604020202020204" charset="0"/>
              </a:rPr>
              <a:t>1. Titulo y autor(es)</a:t>
            </a:r>
          </a:p>
          <a:p>
            <a:r>
              <a:rPr lang="es-MX" sz="1200" dirty="0">
                <a:solidFill>
                  <a:schemeClr val="bg2"/>
                </a:solidFill>
                <a:latin typeface="Barlow Semi Condensed" panose="020B0604020202020204" charset="0"/>
              </a:rPr>
              <a:t>2. Objetivos </a:t>
            </a:r>
          </a:p>
          <a:p>
            <a:r>
              <a:rPr lang="es-MX" sz="1200" dirty="0">
                <a:solidFill>
                  <a:schemeClr val="bg2"/>
                </a:solidFill>
                <a:latin typeface="Barlow Semi Condensed" panose="020B0604020202020204" charset="0"/>
              </a:rPr>
              <a:t>3. Metodología</a:t>
            </a:r>
          </a:p>
          <a:p>
            <a:r>
              <a:rPr lang="es-MX" sz="1200" dirty="0">
                <a:solidFill>
                  <a:schemeClr val="bg2"/>
                </a:solidFill>
                <a:latin typeface="Barlow Semi Condensed" panose="020B0604020202020204" charset="0"/>
              </a:rPr>
              <a:t>4. Resultados esperados</a:t>
            </a:r>
          </a:p>
          <a:p>
            <a:r>
              <a:rPr lang="es-MX" sz="1200" dirty="0">
                <a:solidFill>
                  <a:schemeClr val="bg2"/>
                </a:solidFill>
                <a:latin typeface="Barlow Semi Condensed" panose="020B0604020202020204" charset="0"/>
              </a:rPr>
              <a:t>5. Bibliografía</a:t>
            </a:r>
          </a:p>
          <a:p>
            <a:endParaRPr lang="es-MX" sz="1200" dirty="0">
              <a:solidFill>
                <a:schemeClr val="bg2"/>
              </a:solidFill>
              <a:highlight>
                <a:srgbClr val="FFFF00"/>
              </a:highlight>
              <a:latin typeface="Barlow Semi Condensed" panose="020B0604020202020204" charset="0"/>
            </a:endParaRPr>
          </a:p>
          <a:p>
            <a:endParaRPr lang="es-MX" sz="1200" dirty="0">
              <a:solidFill>
                <a:schemeClr val="bg2"/>
              </a:solidFill>
              <a:highlight>
                <a:srgbClr val="FFFF00"/>
              </a:highlight>
              <a:latin typeface="Barlow Semi Condensed" panose="020B0604020202020204" charset="0"/>
            </a:endParaRPr>
          </a:p>
        </p:txBody>
      </p:sp>
      <p:pic>
        <p:nvPicPr>
          <p:cNvPr id="19" name="Gráfico 18" descr="Paleta">
            <a:extLst>
              <a:ext uri="{FF2B5EF4-FFF2-40B4-BE49-F238E27FC236}">
                <a16:creationId xmlns:a16="http://schemas.microsoft.com/office/drawing/2014/main" id="{6BC0DFF3-9091-4318-A092-5A789C508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7440" y="333531"/>
            <a:ext cx="600601" cy="600601"/>
          </a:xfrm>
          <a:prstGeom prst="rect">
            <a:avLst/>
          </a:prstGeom>
        </p:spPr>
      </p:pic>
    </p:spTree>
    <p:extLst>
      <p:ext uri="{BB962C8B-B14F-4D97-AF65-F5344CB8AC3E}">
        <p14:creationId xmlns:p14="http://schemas.microsoft.com/office/powerpoint/2010/main" val="291269075"/>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5" name="Rectángulo 4">
            <a:extLst>
              <a:ext uri="{FF2B5EF4-FFF2-40B4-BE49-F238E27FC236}">
                <a16:creationId xmlns:a16="http://schemas.microsoft.com/office/drawing/2014/main" id="{5E19B89B-E8F5-4F74-BA81-5348D5F36DCB}"/>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14" name="Google Shape;2014;p41"/>
          <p:cNvSpPr txBox="1">
            <a:spLocks noGrp="1"/>
          </p:cNvSpPr>
          <p:nvPr>
            <p:ph type="title"/>
          </p:nvPr>
        </p:nvSpPr>
        <p:spPr>
          <a:xfrm>
            <a:off x="3588361" y="526347"/>
            <a:ext cx="6006300" cy="5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Pasos a Seguir :</a:t>
            </a:r>
            <a:endParaRPr dirty="0">
              <a:solidFill>
                <a:schemeClr val="accent5"/>
              </a:solidFill>
            </a:endParaRPr>
          </a:p>
        </p:txBody>
      </p:sp>
      <p:sp>
        <p:nvSpPr>
          <p:cNvPr id="2016" name="Google Shape;2016;p41"/>
          <p:cNvSpPr txBox="1">
            <a:spLocks noGrp="1"/>
          </p:cNvSpPr>
          <p:nvPr>
            <p:ph type="subTitle" idx="2"/>
          </p:nvPr>
        </p:nvSpPr>
        <p:spPr>
          <a:xfrm>
            <a:off x="3811645" y="1127875"/>
            <a:ext cx="4825479" cy="3271877"/>
          </a:xfrm>
          <a:prstGeom prst="rect">
            <a:avLst/>
          </a:prstGeom>
        </p:spPr>
        <p:txBody>
          <a:bodyPr spcFirstLastPara="1" wrap="square" lIns="91425" tIns="91425" rIns="91425" bIns="91425" anchor="t" anchorCtr="0">
            <a:noAutofit/>
          </a:bodyPr>
          <a:lstStyle/>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Radicación de la propuesta de creación o interpretación  avalada y del formato de radicación ante el consejo curricular, a cargo del estudiante y su director.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Aprobación del docente director y de los 2 docentes evaluadores por el consejo curricular.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Inscripción del espacio(s) académico(s) de trabajo de grado I y/o II por parte del coordinador del proyecto curricular.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Radicación ante el consejo curricular del documento final a cargo del estudiante.</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Socialización a cargo del estudiante y evaluación por parte del docente director y el docente evaluador. </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La calificación final será el resultado del promedio aritmético de la calificación otorgada por el docente director y el docente evaluador. </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Registro de las calificaciones en el sistema Cóndor a cargo del coordinador del proyecto curricular.</a:t>
            </a:r>
          </a:p>
          <a:p>
            <a:pPr algn="just" rtl="0" fontAlgn="base">
              <a:spcBef>
                <a:spcPts val="800"/>
              </a:spcBef>
              <a:spcAft>
                <a:spcPts val="0"/>
              </a:spcAft>
            </a:pPr>
            <a:endParaRPr lang="es-MX" b="0" i="0" u="none" strike="noStrike" dirty="0">
              <a:solidFill>
                <a:srgbClr val="E69138"/>
              </a:solidFill>
              <a:effectLst/>
              <a:latin typeface="Barlow Semi Condensed" panose="020B0604020202020204" charset="0"/>
            </a:endParaRPr>
          </a:p>
          <a:p>
            <a:pPr marL="171450" indent="-171450" algn="just" rtl="0" fontAlgn="base">
              <a:spcBef>
                <a:spcPts val="0"/>
              </a:spcBef>
              <a:spcAft>
                <a:spcPts val="0"/>
              </a:spcAft>
              <a:buFont typeface="Wingdings" panose="05000000000000000000" pitchFamily="2" charset="2"/>
              <a:buChar char="v"/>
            </a:pPr>
            <a:endParaRPr lang="es-MX" b="0" i="0" u="none" strike="noStrike" dirty="0">
              <a:solidFill>
                <a:schemeClr val="bg2"/>
              </a:solidFill>
              <a:effectLst/>
              <a:latin typeface="Barlow Semi Condensed" panose="020B0604020202020204" charset="0"/>
            </a:endParaRPr>
          </a:p>
        </p:txBody>
      </p:sp>
      <p:sp>
        <p:nvSpPr>
          <p:cNvPr id="8" name="CuadroTexto 7">
            <a:extLst>
              <a:ext uri="{FF2B5EF4-FFF2-40B4-BE49-F238E27FC236}">
                <a16:creationId xmlns:a16="http://schemas.microsoft.com/office/drawing/2014/main" id="{6FEF223E-D7AD-44F4-AB82-F6A2B23E087B}"/>
              </a:ext>
            </a:extLst>
          </p:cNvPr>
          <p:cNvSpPr txBox="1"/>
          <p:nvPr/>
        </p:nvSpPr>
        <p:spPr>
          <a:xfrm>
            <a:off x="506876" y="1886650"/>
            <a:ext cx="2599660"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MX" sz="1200" dirty="0">
                <a:solidFill>
                  <a:schemeClr val="bg2"/>
                </a:solidFill>
                <a:latin typeface="Barlow Semi Condensed" panose="020B0604020202020204" charset="0"/>
              </a:rPr>
              <a:t>ESTRUCTURA DEL DOCUMENTO FINAL:</a:t>
            </a:r>
          </a:p>
          <a:p>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Título y autor(es)</a:t>
            </a:r>
          </a:p>
          <a:p>
            <a:pPr marL="228600" indent="-228600">
              <a:buFont typeface="+mj-lt"/>
              <a:buAutoNum type="arabicPeriod"/>
            </a:pPr>
            <a:r>
              <a:rPr lang="es-MX" sz="1200" dirty="0">
                <a:solidFill>
                  <a:schemeClr val="bg2"/>
                </a:solidFill>
                <a:latin typeface="Barlow Semi Condensed" panose="020B0604020202020204" charset="0"/>
              </a:rPr>
              <a:t>Objetivos </a:t>
            </a:r>
          </a:p>
          <a:p>
            <a:pPr marL="228600" indent="-228600">
              <a:buFont typeface="+mj-lt"/>
              <a:buAutoNum type="arabicPeriod"/>
            </a:pPr>
            <a:r>
              <a:rPr lang="es-MX" sz="1200" dirty="0">
                <a:solidFill>
                  <a:schemeClr val="bg2"/>
                </a:solidFill>
                <a:latin typeface="Barlow Semi Condensed" panose="020B0604020202020204" charset="0"/>
              </a:rPr>
              <a:t>Metodología</a:t>
            </a:r>
          </a:p>
          <a:p>
            <a:pPr marL="228600" indent="-228600">
              <a:buFont typeface="+mj-lt"/>
              <a:buAutoNum type="arabicPeriod"/>
            </a:pPr>
            <a:r>
              <a:rPr lang="es-MX" sz="1200" dirty="0">
                <a:solidFill>
                  <a:schemeClr val="bg2"/>
                </a:solidFill>
                <a:latin typeface="Barlow Semi Condensed" panose="020B0604020202020204" charset="0"/>
              </a:rPr>
              <a:t>Descripción de resultados </a:t>
            </a:r>
          </a:p>
          <a:p>
            <a:pPr marL="228600" indent="-228600">
              <a:buFont typeface="+mj-lt"/>
              <a:buAutoNum type="arabicPeriod"/>
            </a:pPr>
            <a:r>
              <a:rPr lang="es-MX" sz="1200" dirty="0">
                <a:solidFill>
                  <a:schemeClr val="bg2"/>
                </a:solidFill>
                <a:latin typeface="Barlow Semi Condensed" panose="020B0604020202020204" charset="0"/>
              </a:rPr>
              <a:t>Análisis de resultados</a:t>
            </a:r>
          </a:p>
          <a:p>
            <a:pPr marL="228600" indent="-228600">
              <a:buFont typeface="+mj-lt"/>
              <a:buAutoNum type="arabicPeriod"/>
            </a:pPr>
            <a:r>
              <a:rPr lang="es-MX" sz="1200" dirty="0">
                <a:solidFill>
                  <a:schemeClr val="bg2"/>
                </a:solidFill>
                <a:latin typeface="Barlow Semi Condensed" panose="020B0604020202020204" charset="0"/>
              </a:rPr>
              <a:t>Evaluación y cumplimiento</a:t>
            </a:r>
          </a:p>
          <a:p>
            <a:pPr marL="228600" indent="-228600">
              <a:buFont typeface="+mj-lt"/>
              <a:buAutoNum type="arabicPeriod"/>
            </a:pPr>
            <a:r>
              <a:rPr lang="es-MX" sz="1200" dirty="0">
                <a:solidFill>
                  <a:schemeClr val="bg2"/>
                </a:solidFill>
                <a:latin typeface="Barlow Semi Condensed" panose="020B0604020202020204" charset="0"/>
              </a:rPr>
              <a:t>Conclusiones y recomendaciones</a:t>
            </a:r>
          </a:p>
          <a:p>
            <a:pPr marL="228600" indent="-228600">
              <a:buFont typeface="+mj-lt"/>
              <a:buAutoNum type="arabicPeriod"/>
            </a:pPr>
            <a:r>
              <a:rPr lang="es-MX" sz="1200" dirty="0">
                <a:solidFill>
                  <a:schemeClr val="bg2"/>
                </a:solidFill>
                <a:latin typeface="Barlow Semi Condensed" panose="020B0604020202020204" charset="0"/>
              </a:rPr>
              <a:t>Bibliografía</a:t>
            </a:r>
          </a:p>
        </p:txBody>
      </p:sp>
    </p:spTree>
    <p:extLst>
      <p:ext uri="{BB962C8B-B14F-4D97-AF65-F5344CB8AC3E}">
        <p14:creationId xmlns:p14="http://schemas.microsoft.com/office/powerpoint/2010/main" val="215488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pSp>
        <p:nvGrpSpPr>
          <p:cNvPr id="1896" name="Google Shape;1896;p37"/>
          <p:cNvGrpSpPr/>
          <p:nvPr/>
        </p:nvGrpSpPr>
        <p:grpSpPr>
          <a:xfrm>
            <a:off x="248789" y="242192"/>
            <a:ext cx="635100" cy="734640"/>
            <a:chOff x="731647" y="573573"/>
            <a:chExt cx="635100" cy="734640"/>
          </a:xfrm>
        </p:grpSpPr>
        <p:grpSp>
          <p:nvGrpSpPr>
            <p:cNvPr id="1897" name="Google Shape;1897;p37"/>
            <p:cNvGrpSpPr/>
            <p:nvPr/>
          </p:nvGrpSpPr>
          <p:grpSpPr>
            <a:xfrm>
              <a:off x="731647" y="573573"/>
              <a:ext cx="635100" cy="635100"/>
              <a:chOff x="917231" y="750460"/>
              <a:chExt cx="635100" cy="635100"/>
            </a:xfrm>
          </p:grpSpPr>
          <p:sp>
            <p:nvSpPr>
              <p:cNvPr id="1898" name="Google Shape;1898;p37"/>
              <p:cNvSpPr/>
              <p:nvPr/>
            </p:nvSpPr>
            <p:spPr>
              <a:xfrm>
                <a:off x="917231" y="750460"/>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9" name="Google Shape;1899;p37"/>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00" name="Google Shape;1900;p37"/>
            <p:cNvGrpSpPr/>
            <p:nvPr/>
          </p:nvGrpSpPr>
          <p:grpSpPr>
            <a:xfrm>
              <a:off x="961679" y="1281213"/>
              <a:ext cx="175013" cy="27000"/>
              <a:chOff x="5662375" y="212375"/>
              <a:chExt cx="175013" cy="27000"/>
            </a:xfrm>
          </p:grpSpPr>
          <p:sp>
            <p:nvSpPr>
              <p:cNvPr id="1901" name="Google Shape;1901;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02" name="Google Shape;1902;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03" name="Google Shape;1903;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grpSp>
        <p:nvGrpSpPr>
          <p:cNvPr id="1904" name="Google Shape;1904;p37"/>
          <p:cNvGrpSpPr/>
          <p:nvPr/>
        </p:nvGrpSpPr>
        <p:grpSpPr>
          <a:xfrm>
            <a:off x="250133" y="1226305"/>
            <a:ext cx="635100" cy="733490"/>
            <a:chOff x="731647" y="1650460"/>
            <a:chExt cx="635100" cy="733490"/>
          </a:xfrm>
        </p:grpSpPr>
        <p:grpSp>
          <p:nvGrpSpPr>
            <p:cNvPr id="1905" name="Google Shape;1905;p37"/>
            <p:cNvGrpSpPr/>
            <p:nvPr/>
          </p:nvGrpSpPr>
          <p:grpSpPr>
            <a:xfrm>
              <a:off x="731647" y="1650460"/>
              <a:ext cx="635100" cy="635100"/>
              <a:chOff x="917231" y="1827973"/>
              <a:chExt cx="635100" cy="635100"/>
            </a:xfrm>
          </p:grpSpPr>
          <p:sp>
            <p:nvSpPr>
              <p:cNvPr id="1906" name="Google Shape;1906;p37"/>
              <p:cNvSpPr/>
              <p:nvPr/>
            </p:nvSpPr>
            <p:spPr>
              <a:xfrm>
                <a:off x="917231" y="1827973"/>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7" name="Google Shape;1907;p37"/>
              <p:cNvSpPr/>
              <p:nvPr/>
            </p:nvSpPr>
            <p:spPr>
              <a:xfrm>
                <a:off x="1001931" y="1912710"/>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08" name="Google Shape;1908;p37"/>
            <p:cNvGrpSpPr/>
            <p:nvPr/>
          </p:nvGrpSpPr>
          <p:grpSpPr>
            <a:xfrm>
              <a:off x="961679" y="2356951"/>
              <a:ext cx="175013" cy="27000"/>
              <a:chOff x="5662375" y="212375"/>
              <a:chExt cx="175013" cy="27000"/>
            </a:xfrm>
          </p:grpSpPr>
          <p:sp>
            <p:nvSpPr>
              <p:cNvPr id="1909" name="Google Shape;1909;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10" name="Google Shape;1910;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11" name="Google Shape;1911;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grpSp>
        <p:nvGrpSpPr>
          <p:cNvPr id="1912" name="Google Shape;1912;p37"/>
          <p:cNvGrpSpPr/>
          <p:nvPr/>
        </p:nvGrpSpPr>
        <p:grpSpPr>
          <a:xfrm>
            <a:off x="271046" y="3005248"/>
            <a:ext cx="635100" cy="734984"/>
            <a:chOff x="731647" y="2728277"/>
            <a:chExt cx="635100" cy="734984"/>
          </a:xfrm>
        </p:grpSpPr>
        <p:grpSp>
          <p:nvGrpSpPr>
            <p:cNvPr id="1913" name="Google Shape;1913;p37"/>
            <p:cNvGrpSpPr/>
            <p:nvPr/>
          </p:nvGrpSpPr>
          <p:grpSpPr>
            <a:xfrm>
              <a:off x="731647" y="2728277"/>
              <a:ext cx="635100" cy="635100"/>
              <a:chOff x="917231" y="2905502"/>
              <a:chExt cx="635100" cy="635100"/>
            </a:xfrm>
          </p:grpSpPr>
          <p:sp>
            <p:nvSpPr>
              <p:cNvPr id="1914" name="Google Shape;1914;p37"/>
              <p:cNvSpPr/>
              <p:nvPr/>
            </p:nvSpPr>
            <p:spPr>
              <a:xfrm>
                <a:off x="917231" y="2905502"/>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37"/>
              <p:cNvSpPr/>
              <p:nvPr/>
            </p:nvSpPr>
            <p:spPr>
              <a:xfrm>
                <a:off x="1001931" y="2990252"/>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16" name="Google Shape;1916;p37"/>
            <p:cNvGrpSpPr/>
            <p:nvPr/>
          </p:nvGrpSpPr>
          <p:grpSpPr>
            <a:xfrm>
              <a:off x="961679" y="3436260"/>
              <a:ext cx="175013" cy="27000"/>
              <a:chOff x="5662375" y="212375"/>
              <a:chExt cx="175013" cy="27000"/>
            </a:xfrm>
          </p:grpSpPr>
          <p:sp>
            <p:nvSpPr>
              <p:cNvPr id="1917" name="Google Shape;1917;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18" name="Google Shape;1918;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19" name="Google Shape;1919;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grpSp>
        <p:nvGrpSpPr>
          <p:cNvPr id="1920" name="Google Shape;1920;p37"/>
          <p:cNvGrpSpPr/>
          <p:nvPr/>
        </p:nvGrpSpPr>
        <p:grpSpPr>
          <a:xfrm>
            <a:off x="271046" y="3982852"/>
            <a:ext cx="635100" cy="734704"/>
            <a:chOff x="731647" y="3806675"/>
            <a:chExt cx="635100" cy="734704"/>
          </a:xfrm>
        </p:grpSpPr>
        <p:grpSp>
          <p:nvGrpSpPr>
            <p:cNvPr id="1921" name="Google Shape;1921;p37"/>
            <p:cNvGrpSpPr/>
            <p:nvPr/>
          </p:nvGrpSpPr>
          <p:grpSpPr>
            <a:xfrm>
              <a:off x="731647" y="3806675"/>
              <a:ext cx="635100" cy="635100"/>
              <a:chOff x="917231" y="3983097"/>
              <a:chExt cx="635100" cy="635100"/>
            </a:xfrm>
          </p:grpSpPr>
          <p:sp>
            <p:nvSpPr>
              <p:cNvPr id="1922" name="Google Shape;1922;p37"/>
              <p:cNvSpPr/>
              <p:nvPr/>
            </p:nvSpPr>
            <p:spPr>
              <a:xfrm>
                <a:off x="917231" y="3983097"/>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3" name="Google Shape;1923;p37"/>
              <p:cNvSpPr/>
              <p:nvPr/>
            </p:nvSpPr>
            <p:spPr>
              <a:xfrm>
                <a:off x="1001931" y="4067797"/>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24" name="Google Shape;1924;p37"/>
            <p:cNvGrpSpPr/>
            <p:nvPr/>
          </p:nvGrpSpPr>
          <p:grpSpPr>
            <a:xfrm>
              <a:off x="961679" y="4514379"/>
              <a:ext cx="175013" cy="27000"/>
              <a:chOff x="5662375" y="212375"/>
              <a:chExt cx="175013" cy="27000"/>
            </a:xfrm>
          </p:grpSpPr>
          <p:sp>
            <p:nvSpPr>
              <p:cNvPr id="1925" name="Google Shape;1925;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26" name="Google Shape;1926;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27" name="Google Shape;1927;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sp>
        <p:nvSpPr>
          <p:cNvPr id="1928" name="Google Shape;1928;p37"/>
          <p:cNvSpPr txBox="1">
            <a:spLocks noGrp="1"/>
          </p:cNvSpPr>
          <p:nvPr>
            <p:ph type="title"/>
          </p:nvPr>
        </p:nvSpPr>
        <p:spPr>
          <a:xfrm>
            <a:off x="5922705" y="275093"/>
            <a:ext cx="2971162" cy="130574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r" rtl="0">
              <a:spcBef>
                <a:spcPts val="0"/>
              </a:spcBef>
              <a:spcAft>
                <a:spcPts val="0"/>
              </a:spcAft>
              <a:buNone/>
            </a:pPr>
            <a:r>
              <a:rPr lang="en" dirty="0"/>
              <a:t>Tabla de Contenido</a:t>
            </a:r>
            <a:endParaRPr dirty="0"/>
          </a:p>
        </p:txBody>
      </p:sp>
      <p:sp>
        <p:nvSpPr>
          <p:cNvPr id="1930" name="Google Shape;1930;p37"/>
          <p:cNvSpPr txBox="1">
            <a:spLocks noGrp="1"/>
          </p:cNvSpPr>
          <p:nvPr>
            <p:ph type="subTitle" idx="1"/>
          </p:nvPr>
        </p:nvSpPr>
        <p:spPr>
          <a:xfrm>
            <a:off x="1091076" y="383748"/>
            <a:ext cx="2615100" cy="38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accent1"/>
                </a:solidFill>
              </a:rPr>
              <a:t>Introducción</a:t>
            </a:r>
            <a:endParaRPr sz="1400" dirty="0"/>
          </a:p>
        </p:txBody>
      </p:sp>
      <p:sp>
        <p:nvSpPr>
          <p:cNvPr id="1931" name="Google Shape;1931;p37"/>
          <p:cNvSpPr txBox="1">
            <a:spLocks noGrp="1"/>
          </p:cNvSpPr>
          <p:nvPr>
            <p:ph type="subTitle" idx="3"/>
          </p:nvPr>
        </p:nvSpPr>
        <p:spPr>
          <a:xfrm>
            <a:off x="1045297" y="1237527"/>
            <a:ext cx="2615100" cy="38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accent1"/>
                </a:solidFill>
              </a:rPr>
              <a:t>Modalidades</a:t>
            </a:r>
            <a:endParaRPr sz="1400" dirty="0"/>
          </a:p>
        </p:txBody>
      </p:sp>
      <p:sp>
        <p:nvSpPr>
          <p:cNvPr id="1932" name="Google Shape;1932;p37"/>
          <p:cNvSpPr txBox="1">
            <a:spLocks noGrp="1"/>
          </p:cNvSpPr>
          <p:nvPr>
            <p:ph type="subTitle" idx="4"/>
          </p:nvPr>
        </p:nvSpPr>
        <p:spPr>
          <a:xfrm>
            <a:off x="990846" y="1593050"/>
            <a:ext cx="2615100" cy="5760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Clr>
                <a:schemeClr val="dk1"/>
              </a:buClr>
              <a:buSzPts val="1100"/>
              <a:buFont typeface="+mj-lt"/>
              <a:buAutoNum type="arabicPeriod"/>
            </a:pPr>
            <a:r>
              <a:rPr lang="es-MX" sz="1200" dirty="0"/>
              <a:t>Producción académica</a:t>
            </a:r>
          </a:p>
          <a:p>
            <a:pPr marL="228600" lvl="0" indent="-228600" algn="l" rtl="0">
              <a:spcBef>
                <a:spcPts val="0"/>
              </a:spcBef>
              <a:spcAft>
                <a:spcPts val="0"/>
              </a:spcAft>
              <a:buClr>
                <a:schemeClr val="dk1"/>
              </a:buClr>
              <a:buSzPts val="1100"/>
              <a:buFont typeface="+mj-lt"/>
              <a:buAutoNum type="arabicPeriod"/>
            </a:pPr>
            <a:r>
              <a:rPr lang="es-MX" sz="1200" dirty="0"/>
              <a:t>Pasantía</a:t>
            </a:r>
          </a:p>
          <a:p>
            <a:pPr marL="228600" lvl="0" indent="-228600" algn="l" rtl="0">
              <a:spcBef>
                <a:spcPts val="0"/>
              </a:spcBef>
              <a:spcAft>
                <a:spcPts val="0"/>
              </a:spcAft>
              <a:buClr>
                <a:schemeClr val="dk1"/>
              </a:buClr>
              <a:buSzPts val="1100"/>
              <a:buFont typeface="+mj-lt"/>
              <a:buAutoNum type="arabicPeriod"/>
            </a:pPr>
            <a:r>
              <a:rPr lang="es-MX" sz="1200" dirty="0"/>
              <a:t>Espacios de posgrado</a:t>
            </a:r>
          </a:p>
          <a:p>
            <a:pPr marL="228600" lvl="0" indent="-228600" algn="l" rtl="0">
              <a:spcBef>
                <a:spcPts val="0"/>
              </a:spcBef>
              <a:spcAft>
                <a:spcPts val="0"/>
              </a:spcAft>
              <a:buClr>
                <a:schemeClr val="dk1"/>
              </a:buClr>
              <a:buSzPts val="1100"/>
              <a:buFont typeface="+mj-lt"/>
              <a:buAutoNum type="arabicPeriod"/>
            </a:pPr>
            <a:r>
              <a:rPr lang="es-MX" sz="1200" dirty="0"/>
              <a:t>Monografía</a:t>
            </a:r>
          </a:p>
          <a:p>
            <a:pPr marL="228600" lvl="0" indent="-228600" algn="l" rtl="0">
              <a:spcBef>
                <a:spcPts val="0"/>
              </a:spcBef>
              <a:spcAft>
                <a:spcPts val="0"/>
              </a:spcAft>
              <a:buClr>
                <a:schemeClr val="dk1"/>
              </a:buClr>
              <a:buSzPts val="1100"/>
              <a:buFont typeface="+mj-lt"/>
              <a:buAutoNum type="arabicPeriod"/>
            </a:pPr>
            <a:r>
              <a:rPr lang="es-MX" sz="1200" dirty="0"/>
              <a:t>Investigación - Innovación</a:t>
            </a:r>
          </a:p>
          <a:p>
            <a:pPr marL="228600" lvl="0" indent="-228600" algn="l" rtl="0">
              <a:spcBef>
                <a:spcPts val="0"/>
              </a:spcBef>
              <a:spcAft>
                <a:spcPts val="0"/>
              </a:spcAft>
              <a:buClr>
                <a:schemeClr val="dk1"/>
              </a:buClr>
              <a:buSzPts val="1100"/>
              <a:buFont typeface="+mj-lt"/>
              <a:buAutoNum type="arabicPeriod"/>
            </a:pPr>
            <a:r>
              <a:rPr lang="es-MX" sz="1200" dirty="0"/>
              <a:t>Creación o interpretación</a:t>
            </a:r>
          </a:p>
          <a:p>
            <a:pPr marL="228600" lvl="0" indent="-228600" algn="l" rtl="0">
              <a:spcBef>
                <a:spcPts val="0"/>
              </a:spcBef>
              <a:spcAft>
                <a:spcPts val="0"/>
              </a:spcAft>
              <a:buClr>
                <a:schemeClr val="dk1"/>
              </a:buClr>
              <a:buSzPts val="1100"/>
              <a:buFont typeface="+mj-lt"/>
              <a:buAutoNum type="arabicPeriod"/>
            </a:pPr>
            <a:r>
              <a:rPr lang="es-MX" sz="1200" dirty="0"/>
              <a:t>Proyecto de emprendimiento </a:t>
            </a:r>
          </a:p>
        </p:txBody>
      </p:sp>
      <p:sp>
        <p:nvSpPr>
          <p:cNvPr id="1933" name="Google Shape;1933;p37"/>
          <p:cNvSpPr txBox="1">
            <a:spLocks noGrp="1"/>
          </p:cNvSpPr>
          <p:nvPr>
            <p:ph type="subTitle" idx="5"/>
          </p:nvPr>
        </p:nvSpPr>
        <p:spPr>
          <a:xfrm>
            <a:off x="1045297" y="3144841"/>
            <a:ext cx="2615100" cy="38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accent1"/>
                </a:solidFill>
              </a:rPr>
              <a:t>Doc. Director y </a:t>
            </a:r>
          </a:p>
          <a:p>
            <a:pPr marL="0" lvl="0" indent="0" algn="l" rtl="0">
              <a:lnSpc>
                <a:spcPct val="115000"/>
              </a:lnSpc>
              <a:spcBef>
                <a:spcPts val="0"/>
              </a:spcBef>
              <a:spcAft>
                <a:spcPts val="0"/>
              </a:spcAft>
              <a:buNone/>
            </a:pPr>
            <a:r>
              <a:rPr lang="en" sz="1400" dirty="0">
                <a:solidFill>
                  <a:schemeClr val="accent1"/>
                </a:solidFill>
              </a:rPr>
              <a:t>Evaluador</a:t>
            </a:r>
            <a:endParaRPr sz="1400" dirty="0"/>
          </a:p>
        </p:txBody>
      </p:sp>
      <p:sp>
        <p:nvSpPr>
          <p:cNvPr id="1935" name="Google Shape;1935;p37"/>
          <p:cNvSpPr txBox="1">
            <a:spLocks noGrp="1"/>
          </p:cNvSpPr>
          <p:nvPr>
            <p:ph type="subTitle" idx="7"/>
          </p:nvPr>
        </p:nvSpPr>
        <p:spPr>
          <a:xfrm>
            <a:off x="1045297" y="4120632"/>
            <a:ext cx="2615100" cy="38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CO" sz="1400" dirty="0">
                <a:solidFill>
                  <a:schemeClr val="accent1"/>
                </a:solidFill>
              </a:rPr>
              <a:t>Procedimientos</a:t>
            </a:r>
          </a:p>
          <a:p>
            <a:pPr marL="0" lvl="0" indent="0" algn="l" rtl="0">
              <a:lnSpc>
                <a:spcPct val="115000"/>
              </a:lnSpc>
              <a:spcBef>
                <a:spcPts val="0"/>
              </a:spcBef>
              <a:spcAft>
                <a:spcPts val="0"/>
              </a:spcAft>
              <a:buNone/>
            </a:pPr>
            <a:r>
              <a:rPr lang="es-CO" sz="1400" dirty="0">
                <a:solidFill>
                  <a:schemeClr val="accent1"/>
                </a:solidFill>
              </a:rPr>
              <a:t> generales</a:t>
            </a:r>
            <a:endParaRPr lang="es-CO" sz="1400" dirty="0"/>
          </a:p>
        </p:txBody>
      </p:sp>
      <p:sp>
        <p:nvSpPr>
          <p:cNvPr id="1937" name="Google Shape;1937;p37"/>
          <p:cNvSpPr txBox="1">
            <a:spLocks noGrp="1"/>
          </p:cNvSpPr>
          <p:nvPr>
            <p:ph type="title" idx="9"/>
          </p:nvPr>
        </p:nvSpPr>
        <p:spPr>
          <a:xfrm>
            <a:off x="353215" y="399272"/>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01</a:t>
            </a:r>
            <a:endParaRPr sz="1400" dirty="0"/>
          </a:p>
        </p:txBody>
      </p:sp>
      <p:sp>
        <p:nvSpPr>
          <p:cNvPr id="1938" name="Google Shape;1938;p37"/>
          <p:cNvSpPr txBox="1">
            <a:spLocks noGrp="1"/>
          </p:cNvSpPr>
          <p:nvPr>
            <p:ph type="title" idx="13"/>
          </p:nvPr>
        </p:nvSpPr>
        <p:spPr>
          <a:xfrm>
            <a:off x="341901" y="1375053"/>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02</a:t>
            </a:r>
            <a:endParaRPr sz="1400" dirty="0"/>
          </a:p>
        </p:txBody>
      </p:sp>
      <p:sp>
        <p:nvSpPr>
          <p:cNvPr id="1939" name="Google Shape;1939;p37"/>
          <p:cNvSpPr txBox="1">
            <a:spLocks noGrp="1"/>
          </p:cNvSpPr>
          <p:nvPr>
            <p:ph type="title" idx="14"/>
          </p:nvPr>
        </p:nvSpPr>
        <p:spPr>
          <a:xfrm>
            <a:off x="353215" y="3157331"/>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03</a:t>
            </a:r>
            <a:endParaRPr sz="1400" dirty="0"/>
          </a:p>
        </p:txBody>
      </p:sp>
      <p:sp>
        <p:nvSpPr>
          <p:cNvPr id="1940" name="Google Shape;1940;p37"/>
          <p:cNvSpPr txBox="1">
            <a:spLocks noGrp="1"/>
          </p:cNvSpPr>
          <p:nvPr>
            <p:ph type="title" idx="15"/>
          </p:nvPr>
        </p:nvSpPr>
        <p:spPr>
          <a:xfrm>
            <a:off x="353215" y="4133154"/>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04</a:t>
            </a:r>
            <a:endParaRPr sz="1400" dirty="0"/>
          </a:p>
        </p:txBody>
      </p:sp>
      <p:sp>
        <p:nvSpPr>
          <p:cNvPr id="53" name="Google Shape;1935;p37">
            <a:extLst>
              <a:ext uri="{FF2B5EF4-FFF2-40B4-BE49-F238E27FC236}">
                <a16:creationId xmlns:a16="http://schemas.microsoft.com/office/drawing/2014/main" id="{85E7498F-D410-41E6-8732-C2973F300A7F}"/>
              </a:ext>
            </a:extLst>
          </p:cNvPr>
          <p:cNvSpPr txBox="1">
            <a:spLocks/>
          </p:cNvSpPr>
          <p:nvPr/>
        </p:nvSpPr>
        <p:spPr>
          <a:xfrm>
            <a:off x="4125867" y="398054"/>
            <a:ext cx="2615100" cy="38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pPr>
              <a:lnSpc>
                <a:spcPct val="115000"/>
              </a:lnSpc>
            </a:pPr>
            <a:r>
              <a:rPr lang="es-CO" sz="1400" dirty="0"/>
              <a:t>Evaluación</a:t>
            </a:r>
          </a:p>
        </p:txBody>
      </p:sp>
      <p:sp>
        <p:nvSpPr>
          <p:cNvPr id="54" name="Google Shape;1935;p37">
            <a:extLst>
              <a:ext uri="{FF2B5EF4-FFF2-40B4-BE49-F238E27FC236}">
                <a16:creationId xmlns:a16="http://schemas.microsoft.com/office/drawing/2014/main" id="{550F216A-74F6-48F3-AE55-5EB8732C1140}"/>
              </a:ext>
            </a:extLst>
          </p:cNvPr>
          <p:cNvSpPr txBox="1">
            <a:spLocks/>
          </p:cNvSpPr>
          <p:nvPr/>
        </p:nvSpPr>
        <p:spPr>
          <a:xfrm>
            <a:off x="4230506" y="1311042"/>
            <a:ext cx="2615100" cy="38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pPr>
              <a:lnSpc>
                <a:spcPct val="115000"/>
              </a:lnSpc>
            </a:pPr>
            <a:r>
              <a:rPr lang="es-CO" sz="1400" dirty="0"/>
              <a:t>Distinción</a:t>
            </a:r>
          </a:p>
        </p:txBody>
      </p:sp>
      <p:sp>
        <p:nvSpPr>
          <p:cNvPr id="55" name="Google Shape;1935;p37">
            <a:extLst>
              <a:ext uri="{FF2B5EF4-FFF2-40B4-BE49-F238E27FC236}">
                <a16:creationId xmlns:a16="http://schemas.microsoft.com/office/drawing/2014/main" id="{BDB0DEF6-183E-4FF7-AC67-2530F059F177}"/>
              </a:ext>
            </a:extLst>
          </p:cNvPr>
          <p:cNvSpPr txBox="1">
            <a:spLocks/>
          </p:cNvSpPr>
          <p:nvPr/>
        </p:nvSpPr>
        <p:spPr>
          <a:xfrm>
            <a:off x="4116635" y="2324510"/>
            <a:ext cx="2615100" cy="38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pPr>
              <a:lnSpc>
                <a:spcPct val="115000"/>
              </a:lnSpc>
            </a:pPr>
            <a:r>
              <a:rPr lang="es-CO" sz="1400" dirty="0"/>
              <a:t>Disposiciones generales</a:t>
            </a:r>
          </a:p>
        </p:txBody>
      </p:sp>
      <p:sp>
        <p:nvSpPr>
          <p:cNvPr id="56" name="Google Shape;1935;p37">
            <a:extLst>
              <a:ext uri="{FF2B5EF4-FFF2-40B4-BE49-F238E27FC236}">
                <a16:creationId xmlns:a16="http://schemas.microsoft.com/office/drawing/2014/main" id="{6B3A13EB-0104-4D66-A40C-7A344079F7E0}"/>
              </a:ext>
            </a:extLst>
          </p:cNvPr>
          <p:cNvSpPr txBox="1">
            <a:spLocks/>
          </p:cNvSpPr>
          <p:nvPr/>
        </p:nvSpPr>
        <p:spPr>
          <a:xfrm>
            <a:off x="4172871" y="3171598"/>
            <a:ext cx="2615100" cy="38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pPr>
              <a:lnSpc>
                <a:spcPct val="115000"/>
              </a:lnSpc>
            </a:pPr>
            <a:r>
              <a:rPr lang="es-CO" sz="1400" dirty="0"/>
              <a:t>Tiempos Especiales y Propiedad intelectual</a:t>
            </a:r>
          </a:p>
        </p:txBody>
      </p:sp>
      <p:grpSp>
        <p:nvGrpSpPr>
          <p:cNvPr id="57" name="Google Shape;1896;p37">
            <a:extLst>
              <a:ext uri="{FF2B5EF4-FFF2-40B4-BE49-F238E27FC236}">
                <a16:creationId xmlns:a16="http://schemas.microsoft.com/office/drawing/2014/main" id="{FCC3EC28-1C9E-4410-8BC6-D458C31F5F9B}"/>
              </a:ext>
            </a:extLst>
          </p:cNvPr>
          <p:cNvGrpSpPr/>
          <p:nvPr/>
        </p:nvGrpSpPr>
        <p:grpSpPr>
          <a:xfrm>
            <a:off x="3410786" y="293028"/>
            <a:ext cx="635100" cy="734640"/>
            <a:chOff x="731647" y="573573"/>
            <a:chExt cx="635100" cy="734640"/>
          </a:xfrm>
        </p:grpSpPr>
        <p:grpSp>
          <p:nvGrpSpPr>
            <p:cNvPr id="58" name="Google Shape;1897;p37">
              <a:extLst>
                <a:ext uri="{FF2B5EF4-FFF2-40B4-BE49-F238E27FC236}">
                  <a16:creationId xmlns:a16="http://schemas.microsoft.com/office/drawing/2014/main" id="{214F56A3-F580-43B2-9E09-BEAB922B7AB0}"/>
                </a:ext>
              </a:extLst>
            </p:cNvPr>
            <p:cNvGrpSpPr/>
            <p:nvPr/>
          </p:nvGrpSpPr>
          <p:grpSpPr>
            <a:xfrm>
              <a:off x="731647" y="573573"/>
              <a:ext cx="635100" cy="635100"/>
              <a:chOff x="917231" y="750460"/>
              <a:chExt cx="635100" cy="635100"/>
            </a:xfrm>
          </p:grpSpPr>
          <p:sp>
            <p:nvSpPr>
              <p:cNvPr id="63" name="Google Shape;1898;p37">
                <a:extLst>
                  <a:ext uri="{FF2B5EF4-FFF2-40B4-BE49-F238E27FC236}">
                    <a16:creationId xmlns:a16="http://schemas.microsoft.com/office/drawing/2014/main" id="{D591F72B-44F8-4F87-AFAE-447A6F169E76}"/>
                  </a:ext>
                </a:extLst>
              </p:cNvPr>
              <p:cNvSpPr/>
              <p:nvPr/>
            </p:nvSpPr>
            <p:spPr>
              <a:xfrm>
                <a:off x="917231" y="750460"/>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899;p37">
                <a:extLst>
                  <a:ext uri="{FF2B5EF4-FFF2-40B4-BE49-F238E27FC236}">
                    <a16:creationId xmlns:a16="http://schemas.microsoft.com/office/drawing/2014/main" id="{9AA386BF-B2C2-4085-8227-4CFDDFBDB04A}"/>
                  </a:ext>
                </a:extLst>
              </p:cNvPr>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 name="Google Shape;1900;p37">
              <a:extLst>
                <a:ext uri="{FF2B5EF4-FFF2-40B4-BE49-F238E27FC236}">
                  <a16:creationId xmlns:a16="http://schemas.microsoft.com/office/drawing/2014/main" id="{36724EDB-8AA4-4C46-8C9D-689845F93CDF}"/>
                </a:ext>
              </a:extLst>
            </p:cNvPr>
            <p:cNvGrpSpPr/>
            <p:nvPr/>
          </p:nvGrpSpPr>
          <p:grpSpPr>
            <a:xfrm>
              <a:off x="961679" y="1281213"/>
              <a:ext cx="175013" cy="27000"/>
              <a:chOff x="5662375" y="212375"/>
              <a:chExt cx="175013" cy="27000"/>
            </a:xfrm>
          </p:grpSpPr>
          <p:sp>
            <p:nvSpPr>
              <p:cNvPr id="60" name="Google Shape;1901;p37">
                <a:extLst>
                  <a:ext uri="{FF2B5EF4-FFF2-40B4-BE49-F238E27FC236}">
                    <a16:creationId xmlns:a16="http://schemas.microsoft.com/office/drawing/2014/main" id="{8CCD2416-0AA2-4424-A9A3-9C153A2B5050}"/>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61" name="Google Shape;1902;p37">
                <a:extLst>
                  <a:ext uri="{FF2B5EF4-FFF2-40B4-BE49-F238E27FC236}">
                    <a16:creationId xmlns:a16="http://schemas.microsoft.com/office/drawing/2014/main" id="{DDB24F4E-2F76-4535-AF74-C7FA82F5AC9F}"/>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62" name="Google Shape;1903;p37">
                <a:extLst>
                  <a:ext uri="{FF2B5EF4-FFF2-40B4-BE49-F238E27FC236}">
                    <a16:creationId xmlns:a16="http://schemas.microsoft.com/office/drawing/2014/main" id="{28596C0F-0507-4266-8D66-6450D5FDF847}"/>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sp>
        <p:nvSpPr>
          <p:cNvPr id="65" name="Google Shape;1937;p37">
            <a:extLst>
              <a:ext uri="{FF2B5EF4-FFF2-40B4-BE49-F238E27FC236}">
                <a16:creationId xmlns:a16="http://schemas.microsoft.com/office/drawing/2014/main" id="{8C21B20A-01D7-4453-B97F-8A50AF4D209B}"/>
              </a:ext>
            </a:extLst>
          </p:cNvPr>
          <p:cNvSpPr txBox="1">
            <a:spLocks/>
          </p:cNvSpPr>
          <p:nvPr/>
        </p:nvSpPr>
        <p:spPr>
          <a:xfrm>
            <a:off x="3499698" y="457574"/>
            <a:ext cx="457200" cy="34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2pPr>
            <a:lvl3pPr marR="0" lvl="2"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3pPr>
            <a:lvl4pPr marR="0" lvl="3"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4pPr>
            <a:lvl5pPr marR="0" lvl="4"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5pPr>
            <a:lvl6pPr marR="0" lvl="5"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6pPr>
            <a:lvl7pPr marR="0" lvl="6"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7pPr>
            <a:lvl8pPr marR="0" lvl="7"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8pPr>
            <a:lvl9pPr marR="0" lvl="8"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9pPr>
          </a:lstStyle>
          <a:p>
            <a:r>
              <a:rPr lang="en" sz="1400" dirty="0"/>
              <a:t>05</a:t>
            </a:r>
          </a:p>
        </p:txBody>
      </p:sp>
      <p:grpSp>
        <p:nvGrpSpPr>
          <p:cNvPr id="66" name="Google Shape;1896;p37">
            <a:extLst>
              <a:ext uri="{FF2B5EF4-FFF2-40B4-BE49-F238E27FC236}">
                <a16:creationId xmlns:a16="http://schemas.microsoft.com/office/drawing/2014/main" id="{8DAB693D-5ED5-499E-A497-E43EEF1C5E63}"/>
              </a:ext>
            </a:extLst>
          </p:cNvPr>
          <p:cNvGrpSpPr/>
          <p:nvPr/>
        </p:nvGrpSpPr>
        <p:grpSpPr>
          <a:xfrm>
            <a:off x="3397298" y="1263308"/>
            <a:ext cx="635100" cy="734640"/>
            <a:chOff x="731647" y="573573"/>
            <a:chExt cx="635100" cy="734640"/>
          </a:xfrm>
        </p:grpSpPr>
        <p:grpSp>
          <p:nvGrpSpPr>
            <p:cNvPr id="67" name="Google Shape;1897;p37">
              <a:extLst>
                <a:ext uri="{FF2B5EF4-FFF2-40B4-BE49-F238E27FC236}">
                  <a16:creationId xmlns:a16="http://schemas.microsoft.com/office/drawing/2014/main" id="{94CBFF2B-1A77-430D-905B-A6921BB99BF6}"/>
                </a:ext>
              </a:extLst>
            </p:cNvPr>
            <p:cNvGrpSpPr/>
            <p:nvPr/>
          </p:nvGrpSpPr>
          <p:grpSpPr>
            <a:xfrm>
              <a:off x="731647" y="573573"/>
              <a:ext cx="635100" cy="635100"/>
              <a:chOff x="917231" y="750460"/>
              <a:chExt cx="635100" cy="635100"/>
            </a:xfrm>
          </p:grpSpPr>
          <p:sp>
            <p:nvSpPr>
              <p:cNvPr id="72" name="Google Shape;1898;p37">
                <a:extLst>
                  <a:ext uri="{FF2B5EF4-FFF2-40B4-BE49-F238E27FC236}">
                    <a16:creationId xmlns:a16="http://schemas.microsoft.com/office/drawing/2014/main" id="{EB7EA64E-519D-45D8-9EC1-C0F8D355BC30}"/>
                  </a:ext>
                </a:extLst>
              </p:cNvPr>
              <p:cNvSpPr/>
              <p:nvPr/>
            </p:nvSpPr>
            <p:spPr>
              <a:xfrm>
                <a:off x="917231" y="750460"/>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899;p37">
                <a:extLst>
                  <a:ext uri="{FF2B5EF4-FFF2-40B4-BE49-F238E27FC236}">
                    <a16:creationId xmlns:a16="http://schemas.microsoft.com/office/drawing/2014/main" id="{0639AFA4-38EB-468F-918B-15E8503A4E4D}"/>
                  </a:ext>
                </a:extLst>
              </p:cNvPr>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 name="Google Shape;1900;p37">
              <a:extLst>
                <a:ext uri="{FF2B5EF4-FFF2-40B4-BE49-F238E27FC236}">
                  <a16:creationId xmlns:a16="http://schemas.microsoft.com/office/drawing/2014/main" id="{3DE28ECD-AB8A-4458-BE52-33C505E5BCCA}"/>
                </a:ext>
              </a:extLst>
            </p:cNvPr>
            <p:cNvGrpSpPr/>
            <p:nvPr/>
          </p:nvGrpSpPr>
          <p:grpSpPr>
            <a:xfrm>
              <a:off x="961679" y="1281213"/>
              <a:ext cx="175013" cy="27000"/>
              <a:chOff x="5662375" y="212375"/>
              <a:chExt cx="175013" cy="27000"/>
            </a:xfrm>
          </p:grpSpPr>
          <p:sp>
            <p:nvSpPr>
              <p:cNvPr id="69" name="Google Shape;1901;p37">
                <a:extLst>
                  <a:ext uri="{FF2B5EF4-FFF2-40B4-BE49-F238E27FC236}">
                    <a16:creationId xmlns:a16="http://schemas.microsoft.com/office/drawing/2014/main" id="{E2997D65-A2AE-480E-8C0C-6C4C09253B83}"/>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70" name="Google Shape;1902;p37">
                <a:extLst>
                  <a:ext uri="{FF2B5EF4-FFF2-40B4-BE49-F238E27FC236}">
                    <a16:creationId xmlns:a16="http://schemas.microsoft.com/office/drawing/2014/main" id="{B1FD670F-F70D-46F8-8294-13E4D5AEA3F0}"/>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71" name="Google Shape;1903;p37">
                <a:extLst>
                  <a:ext uri="{FF2B5EF4-FFF2-40B4-BE49-F238E27FC236}">
                    <a16:creationId xmlns:a16="http://schemas.microsoft.com/office/drawing/2014/main" id="{71D9D978-E0A4-4D95-AA0D-00B335F492BD}"/>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sp>
        <p:nvSpPr>
          <p:cNvPr id="74" name="Google Shape;1937;p37">
            <a:extLst>
              <a:ext uri="{FF2B5EF4-FFF2-40B4-BE49-F238E27FC236}">
                <a16:creationId xmlns:a16="http://schemas.microsoft.com/office/drawing/2014/main" id="{FEF33EAA-84F2-4E9F-8A58-9762A2059A8F}"/>
              </a:ext>
            </a:extLst>
          </p:cNvPr>
          <p:cNvSpPr txBox="1">
            <a:spLocks/>
          </p:cNvSpPr>
          <p:nvPr/>
        </p:nvSpPr>
        <p:spPr>
          <a:xfrm>
            <a:off x="3501724" y="1420388"/>
            <a:ext cx="457200" cy="34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2pPr>
            <a:lvl3pPr marR="0" lvl="2"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3pPr>
            <a:lvl4pPr marR="0" lvl="3"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4pPr>
            <a:lvl5pPr marR="0" lvl="4"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5pPr>
            <a:lvl6pPr marR="0" lvl="5"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6pPr>
            <a:lvl7pPr marR="0" lvl="6"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7pPr>
            <a:lvl8pPr marR="0" lvl="7"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8pPr>
            <a:lvl9pPr marR="0" lvl="8"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9pPr>
          </a:lstStyle>
          <a:p>
            <a:r>
              <a:rPr lang="en" sz="1400" dirty="0"/>
              <a:t>06</a:t>
            </a:r>
          </a:p>
        </p:txBody>
      </p:sp>
      <p:grpSp>
        <p:nvGrpSpPr>
          <p:cNvPr id="2" name="Grupo 1">
            <a:extLst>
              <a:ext uri="{FF2B5EF4-FFF2-40B4-BE49-F238E27FC236}">
                <a16:creationId xmlns:a16="http://schemas.microsoft.com/office/drawing/2014/main" id="{C60765B8-139F-4B35-9E0D-CE5F551602BD}"/>
              </a:ext>
            </a:extLst>
          </p:cNvPr>
          <p:cNvGrpSpPr/>
          <p:nvPr/>
        </p:nvGrpSpPr>
        <p:grpSpPr>
          <a:xfrm>
            <a:off x="3428351" y="2185730"/>
            <a:ext cx="635100" cy="734640"/>
            <a:chOff x="3430342" y="2368195"/>
            <a:chExt cx="635100" cy="734640"/>
          </a:xfrm>
        </p:grpSpPr>
        <p:grpSp>
          <p:nvGrpSpPr>
            <p:cNvPr id="75" name="Google Shape;1896;p37">
              <a:extLst>
                <a:ext uri="{FF2B5EF4-FFF2-40B4-BE49-F238E27FC236}">
                  <a16:creationId xmlns:a16="http://schemas.microsoft.com/office/drawing/2014/main" id="{CE06A45D-B241-4673-ACA1-2B5E419F12A0}"/>
                </a:ext>
              </a:extLst>
            </p:cNvPr>
            <p:cNvGrpSpPr/>
            <p:nvPr/>
          </p:nvGrpSpPr>
          <p:grpSpPr>
            <a:xfrm>
              <a:off x="3430342" y="2368195"/>
              <a:ext cx="635100" cy="734640"/>
              <a:chOff x="731647" y="573573"/>
              <a:chExt cx="635100" cy="734640"/>
            </a:xfrm>
          </p:grpSpPr>
          <p:grpSp>
            <p:nvGrpSpPr>
              <p:cNvPr id="76" name="Google Shape;1897;p37">
                <a:extLst>
                  <a:ext uri="{FF2B5EF4-FFF2-40B4-BE49-F238E27FC236}">
                    <a16:creationId xmlns:a16="http://schemas.microsoft.com/office/drawing/2014/main" id="{E114D206-6B63-482F-ACB8-B03C33762052}"/>
                  </a:ext>
                </a:extLst>
              </p:cNvPr>
              <p:cNvGrpSpPr/>
              <p:nvPr/>
            </p:nvGrpSpPr>
            <p:grpSpPr>
              <a:xfrm>
                <a:off x="731647" y="573573"/>
                <a:ext cx="635100" cy="635100"/>
                <a:chOff x="917231" y="750460"/>
                <a:chExt cx="635100" cy="635100"/>
              </a:xfrm>
            </p:grpSpPr>
            <p:sp>
              <p:nvSpPr>
                <p:cNvPr id="81" name="Google Shape;1898;p37">
                  <a:extLst>
                    <a:ext uri="{FF2B5EF4-FFF2-40B4-BE49-F238E27FC236}">
                      <a16:creationId xmlns:a16="http://schemas.microsoft.com/office/drawing/2014/main" id="{1F966275-10F2-4836-8DF1-22A7A660E64B}"/>
                    </a:ext>
                  </a:extLst>
                </p:cNvPr>
                <p:cNvSpPr/>
                <p:nvPr/>
              </p:nvSpPr>
              <p:spPr>
                <a:xfrm>
                  <a:off x="917231" y="750460"/>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899;p37">
                  <a:extLst>
                    <a:ext uri="{FF2B5EF4-FFF2-40B4-BE49-F238E27FC236}">
                      <a16:creationId xmlns:a16="http://schemas.microsoft.com/office/drawing/2014/main" id="{EF54A79B-28A4-48CC-97C2-23CF9CB1EF90}"/>
                    </a:ext>
                  </a:extLst>
                </p:cNvPr>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 name="Google Shape;1900;p37">
                <a:extLst>
                  <a:ext uri="{FF2B5EF4-FFF2-40B4-BE49-F238E27FC236}">
                    <a16:creationId xmlns:a16="http://schemas.microsoft.com/office/drawing/2014/main" id="{BFE03E70-2860-4501-B166-10CC25D6D7E5}"/>
                  </a:ext>
                </a:extLst>
              </p:cNvPr>
              <p:cNvGrpSpPr/>
              <p:nvPr/>
            </p:nvGrpSpPr>
            <p:grpSpPr>
              <a:xfrm>
                <a:off x="961679" y="1281213"/>
                <a:ext cx="175013" cy="27000"/>
                <a:chOff x="5662375" y="212375"/>
                <a:chExt cx="175013" cy="27000"/>
              </a:xfrm>
            </p:grpSpPr>
            <p:sp>
              <p:nvSpPr>
                <p:cNvPr id="78" name="Google Shape;1901;p37">
                  <a:extLst>
                    <a:ext uri="{FF2B5EF4-FFF2-40B4-BE49-F238E27FC236}">
                      <a16:creationId xmlns:a16="http://schemas.microsoft.com/office/drawing/2014/main" id="{88396B38-E1E7-4480-A230-1F221CC8BADD}"/>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79" name="Google Shape;1902;p37">
                  <a:extLst>
                    <a:ext uri="{FF2B5EF4-FFF2-40B4-BE49-F238E27FC236}">
                      <a16:creationId xmlns:a16="http://schemas.microsoft.com/office/drawing/2014/main" id="{7760BABE-555E-4C9A-A509-DDBD9EE4237B}"/>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80" name="Google Shape;1903;p37">
                  <a:extLst>
                    <a:ext uri="{FF2B5EF4-FFF2-40B4-BE49-F238E27FC236}">
                      <a16:creationId xmlns:a16="http://schemas.microsoft.com/office/drawing/2014/main" id="{8F67FC69-7DBF-4D68-BF32-646CBB54C7E1}"/>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sp>
          <p:nvSpPr>
            <p:cNvPr id="83" name="Google Shape;1937;p37">
              <a:extLst>
                <a:ext uri="{FF2B5EF4-FFF2-40B4-BE49-F238E27FC236}">
                  <a16:creationId xmlns:a16="http://schemas.microsoft.com/office/drawing/2014/main" id="{ACC5AD70-66A2-4979-96ED-4A514CD818D2}"/>
                </a:ext>
              </a:extLst>
            </p:cNvPr>
            <p:cNvSpPr txBox="1">
              <a:spLocks/>
            </p:cNvSpPr>
            <p:nvPr/>
          </p:nvSpPr>
          <p:spPr>
            <a:xfrm>
              <a:off x="3534768" y="2525275"/>
              <a:ext cx="457200" cy="34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2pPr>
              <a:lvl3pPr marR="0" lvl="2"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3pPr>
              <a:lvl4pPr marR="0" lvl="3"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4pPr>
              <a:lvl5pPr marR="0" lvl="4"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5pPr>
              <a:lvl6pPr marR="0" lvl="5"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6pPr>
              <a:lvl7pPr marR="0" lvl="6"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7pPr>
              <a:lvl8pPr marR="0" lvl="7"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8pPr>
              <a:lvl9pPr marR="0" lvl="8"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9pPr>
            </a:lstStyle>
            <a:p>
              <a:r>
                <a:rPr lang="en" sz="1400" dirty="0"/>
                <a:t>07</a:t>
              </a:r>
            </a:p>
          </p:txBody>
        </p:sp>
      </p:grpSp>
      <p:grpSp>
        <p:nvGrpSpPr>
          <p:cNvPr id="3" name="Grupo 2">
            <a:extLst>
              <a:ext uri="{FF2B5EF4-FFF2-40B4-BE49-F238E27FC236}">
                <a16:creationId xmlns:a16="http://schemas.microsoft.com/office/drawing/2014/main" id="{84B8D171-BA23-4C1D-A0C5-E4DC2E0C0F20}"/>
              </a:ext>
            </a:extLst>
          </p:cNvPr>
          <p:cNvGrpSpPr/>
          <p:nvPr/>
        </p:nvGrpSpPr>
        <p:grpSpPr>
          <a:xfrm>
            <a:off x="3428351" y="3154506"/>
            <a:ext cx="635100" cy="734640"/>
            <a:chOff x="3443830" y="3398514"/>
            <a:chExt cx="635100" cy="734640"/>
          </a:xfrm>
        </p:grpSpPr>
        <p:grpSp>
          <p:nvGrpSpPr>
            <p:cNvPr id="84" name="Google Shape;1896;p37">
              <a:extLst>
                <a:ext uri="{FF2B5EF4-FFF2-40B4-BE49-F238E27FC236}">
                  <a16:creationId xmlns:a16="http://schemas.microsoft.com/office/drawing/2014/main" id="{916B8B2A-44BB-4B25-B581-8C43E3E6C521}"/>
                </a:ext>
              </a:extLst>
            </p:cNvPr>
            <p:cNvGrpSpPr/>
            <p:nvPr/>
          </p:nvGrpSpPr>
          <p:grpSpPr>
            <a:xfrm>
              <a:off x="3443830" y="3398514"/>
              <a:ext cx="635100" cy="734640"/>
              <a:chOff x="731647" y="573573"/>
              <a:chExt cx="635100" cy="734640"/>
            </a:xfrm>
          </p:grpSpPr>
          <p:grpSp>
            <p:nvGrpSpPr>
              <p:cNvPr id="85" name="Google Shape;1897;p37">
                <a:extLst>
                  <a:ext uri="{FF2B5EF4-FFF2-40B4-BE49-F238E27FC236}">
                    <a16:creationId xmlns:a16="http://schemas.microsoft.com/office/drawing/2014/main" id="{C2E3D58B-E0CB-4927-BD47-8EFD71438599}"/>
                  </a:ext>
                </a:extLst>
              </p:cNvPr>
              <p:cNvGrpSpPr/>
              <p:nvPr/>
            </p:nvGrpSpPr>
            <p:grpSpPr>
              <a:xfrm>
                <a:off x="731647" y="573573"/>
                <a:ext cx="635100" cy="635100"/>
                <a:chOff x="917231" y="750460"/>
                <a:chExt cx="635100" cy="635100"/>
              </a:xfrm>
            </p:grpSpPr>
            <p:sp>
              <p:nvSpPr>
                <p:cNvPr id="90" name="Google Shape;1898;p37">
                  <a:extLst>
                    <a:ext uri="{FF2B5EF4-FFF2-40B4-BE49-F238E27FC236}">
                      <a16:creationId xmlns:a16="http://schemas.microsoft.com/office/drawing/2014/main" id="{C3F1E202-2588-43A7-B7D4-15B39227DABE}"/>
                    </a:ext>
                  </a:extLst>
                </p:cNvPr>
                <p:cNvSpPr/>
                <p:nvPr/>
              </p:nvSpPr>
              <p:spPr>
                <a:xfrm>
                  <a:off x="917231" y="750460"/>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899;p37">
                  <a:extLst>
                    <a:ext uri="{FF2B5EF4-FFF2-40B4-BE49-F238E27FC236}">
                      <a16:creationId xmlns:a16="http://schemas.microsoft.com/office/drawing/2014/main" id="{83ABFA73-5291-4CA3-98F0-7135AD15BCCE}"/>
                    </a:ext>
                  </a:extLst>
                </p:cNvPr>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6" name="Google Shape;1900;p37">
                <a:extLst>
                  <a:ext uri="{FF2B5EF4-FFF2-40B4-BE49-F238E27FC236}">
                    <a16:creationId xmlns:a16="http://schemas.microsoft.com/office/drawing/2014/main" id="{47797A00-4060-4E75-A4F2-998BC77E543C}"/>
                  </a:ext>
                </a:extLst>
              </p:cNvPr>
              <p:cNvGrpSpPr/>
              <p:nvPr/>
            </p:nvGrpSpPr>
            <p:grpSpPr>
              <a:xfrm>
                <a:off x="961679" y="1281213"/>
                <a:ext cx="175013" cy="27000"/>
                <a:chOff x="5662375" y="212375"/>
                <a:chExt cx="175013" cy="27000"/>
              </a:xfrm>
            </p:grpSpPr>
            <p:sp>
              <p:nvSpPr>
                <p:cNvPr id="87" name="Google Shape;1901;p37">
                  <a:extLst>
                    <a:ext uri="{FF2B5EF4-FFF2-40B4-BE49-F238E27FC236}">
                      <a16:creationId xmlns:a16="http://schemas.microsoft.com/office/drawing/2014/main" id="{AC20F7D0-CF65-4196-88FF-4A68C5ADED3A}"/>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88" name="Google Shape;1902;p37">
                  <a:extLst>
                    <a:ext uri="{FF2B5EF4-FFF2-40B4-BE49-F238E27FC236}">
                      <a16:creationId xmlns:a16="http://schemas.microsoft.com/office/drawing/2014/main" id="{15EC1C93-57FF-4AD9-9386-4040DAC2DF70}"/>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89" name="Google Shape;1903;p37">
                  <a:extLst>
                    <a:ext uri="{FF2B5EF4-FFF2-40B4-BE49-F238E27FC236}">
                      <a16:creationId xmlns:a16="http://schemas.microsoft.com/office/drawing/2014/main" id="{08E88C88-7ECE-4E68-8E13-A03FF1DE3767}"/>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sp>
          <p:nvSpPr>
            <p:cNvPr id="92" name="Google Shape;1937;p37">
              <a:extLst>
                <a:ext uri="{FF2B5EF4-FFF2-40B4-BE49-F238E27FC236}">
                  <a16:creationId xmlns:a16="http://schemas.microsoft.com/office/drawing/2014/main" id="{9D729F92-3042-4F8E-AC61-67BC6B34518E}"/>
                </a:ext>
              </a:extLst>
            </p:cNvPr>
            <p:cNvSpPr txBox="1">
              <a:spLocks/>
            </p:cNvSpPr>
            <p:nvPr/>
          </p:nvSpPr>
          <p:spPr>
            <a:xfrm>
              <a:off x="3548256" y="3555594"/>
              <a:ext cx="457200" cy="34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2pPr>
              <a:lvl3pPr marR="0" lvl="2"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3pPr>
              <a:lvl4pPr marR="0" lvl="3"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4pPr>
              <a:lvl5pPr marR="0" lvl="4"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5pPr>
              <a:lvl6pPr marR="0" lvl="5"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6pPr>
              <a:lvl7pPr marR="0" lvl="6"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7pPr>
              <a:lvl8pPr marR="0" lvl="7"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8pPr>
              <a:lvl9pPr marR="0" lvl="8"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9pPr>
            </a:lstStyle>
            <a:p>
              <a:r>
                <a:rPr lang="en" sz="1400" dirty="0"/>
                <a:t>08</a:t>
              </a:r>
            </a:p>
          </p:txBody>
        </p:sp>
      </p:grpSp>
      <p:grpSp>
        <p:nvGrpSpPr>
          <p:cNvPr id="93" name="Google Shape;1896;p37">
            <a:extLst>
              <a:ext uri="{FF2B5EF4-FFF2-40B4-BE49-F238E27FC236}">
                <a16:creationId xmlns:a16="http://schemas.microsoft.com/office/drawing/2014/main" id="{0E48060C-9753-42D0-8507-04C3082A6364}"/>
              </a:ext>
            </a:extLst>
          </p:cNvPr>
          <p:cNvGrpSpPr/>
          <p:nvPr/>
        </p:nvGrpSpPr>
        <p:grpSpPr>
          <a:xfrm>
            <a:off x="3439792" y="4078432"/>
            <a:ext cx="635100" cy="734640"/>
            <a:chOff x="731647" y="573573"/>
            <a:chExt cx="635100" cy="734640"/>
          </a:xfrm>
        </p:grpSpPr>
        <p:grpSp>
          <p:nvGrpSpPr>
            <p:cNvPr id="94" name="Google Shape;1897;p37">
              <a:extLst>
                <a:ext uri="{FF2B5EF4-FFF2-40B4-BE49-F238E27FC236}">
                  <a16:creationId xmlns:a16="http://schemas.microsoft.com/office/drawing/2014/main" id="{E79321CC-2EBA-447D-A6C7-EC99C2DA0C09}"/>
                </a:ext>
              </a:extLst>
            </p:cNvPr>
            <p:cNvGrpSpPr/>
            <p:nvPr/>
          </p:nvGrpSpPr>
          <p:grpSpPr>
            <a:xfrm>
              <a:off x="731647" y="573573"/>
              <a:ext cx="635100" cy="635100"/>
              <a:chOff x="917231" y="750460"/>
              <a:chExt cx="635100" cy="635100"/>
            </a:xfrm>
          </p:grpSpPr>
          <p:sp>
            <p:nvSpPr>
              <p:cNvPr id="99" name="Google Shape;1898;p37">
                <a:extLst>
                  <a:ext uri="{FF2B5EF4-FFF2-40B4-BE49-F238E27FC236}">
                    <a16:creationId xmlns:a16="http://schemas.microsoft.com/office/drawing/2014/main" id="{1731B7F0-DDDE-432E-8BB8-81144EA62220}"/>
                  </a:ext>
                </a:extLst>
              </p:cNvPr>
              <p:cNvSpPr/>
              <p:nvPr/>
            </p:nvSpPr>
            <p:spPr>
              <a:xfrm>
                <a:off x="917231" y="750460"/>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899;p37">
                <a:extLst>
                  <a:ext uri="{FF2B5EF4-FFF2-40B4-BE49-F238E27FC236}">
                    <a16:creationId xmlns:a16="http://schemas.microsoft.com/office/drawing/2014/main" id="{4DD0B590-C701-4988-85AF-BC6DFDF9221F}"/>
                  </a:ext>
                </a:extLst>
              </p:cNvPr>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1900;p37">
              <a:extLst>
                <a:ext uri="{FF2B5EF4-FFF2-40B4-BE49-F238E27FC236}">
                  <a16:creationId xmlns:a16="http://schemas.microsoft.com/office/drawing/2014/main" id="{2E457AF2-E7CC-46A3-A019-68E654FB5B04}"/>
                </a:ext>
              </a:extLst>
            </p:cNvPr>
            <p:cNvGrpSpPr/>
            <p:nvPr/>
          </p:nvGrpSpPr>
          <p:grpSpPr>
            <a:xfrm>
              <a:off x="961679" y="1281213"/>
              <a:ext cx="175013" cy="27000"/>
              <a:chOff x="5662375" y="212375"/>
              <a:chExt cx="175013" cy="27000"/>
            </a:xfrm>
          </p:grpSpPr>
          <p:sp>
            <p:nvSpPr>
              <p:cNvPr id="96" name="Google Shape;1901;p37">
                <a:extLst>
                  <a:ext uri="{FF2B5EF4-FFF2-40B4-BE49-F238E27FC236}">
                    <a16:creationId xmlns:a16="http://schemas.microsoft.com/office/drawing/2014/main" id="{45D5CF84-9FDC-40B4-B267-9030F9C62532}"/>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97" name="Google Shape;1902;p37">
                <a:extLst>
                  <a:ext uri="{FF2B5EF4-FFF2-40B4-BE49-F238E27FC236}">
                    <a16:creationId xmlns:a16="http://schemas.microsoft.com/office/drawing/2014/main" id="{E9E3B07F-A048-43A2-91FD-9B232861D88B}"/>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98" name="Google Shape;1903;p37">
                <a:extLst>
                  <a:ext uri="{FF2B5EF4-FFF2-40B4-BE49-F238E27FC236}">
                    <a16:creationId xmlns:a16="http://schemas.microsoft.com/office/drawing/2014/main" id="{78253B7B-3288-415C-96F8-B919BAE48D44}"/>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sp>
        <p:nvSpPr>
          <p:cNvPr id="101" name="Google Shape;1937;p37">
            <a:extLst>
              <a:ext uri="{FF2B5EF4-FFF2-40B4-BE49-F238E27FC236}">
                <a16:creationId xmlns:a16="http://schemas.microsoft.com/office/drawing/2014/main" id="{925BEDC3-B094-4C6E-BF0F-D86439AC290E}"/>
              </a:ext>
            </a:extLst>
          </p:cNvPr>
          <p:cNvSpPr txBox="1">
            <a:spLocks/>
          </p:cNvSpPr>
          <p:nvPr/>
        </p:nvSpPr>
        <p:spPr>
          <a:xfrm>
            <a:off x="3536359" y="4207594"/>
            <a:ext cx="457200" cy="34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2pPr>
            <a:lvl3pPr marR="0" lvl="2"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3pPr>
            <a:lvl4pPr marR="0" lvl="3"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4pPr>
            <a:lvl5pPr marR="0" lvl="4"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5pPr>
            <a:lvl6pPr marR="0" lvl="5"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6pPr>
            <a:lvl7pPr marR="0" lvl="6"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7pPr>
            <a:lvl8pPr marR="0" lvl="7"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8pPr>
            <a:lvl9pPr marR="0" lvl="8"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9pPr>
          </a:lstStyle>
          <a:p>
            <a:r>
              <a:rPr lang="en" sz="1400" dirty="0"/>
              <a:t>09</a:t>
            </a:r>
          </a:p>
        </p:txBody>
      </p:sp>
      <p:sp>
        <p:nvSpPr>
          <p:cNvPr id="102" name="Google Shape;1935;p37">
            <a:extLst>
              <a:ext uri="{FF2B5EF4-FFF2-40B4-BE49-F238E27FC236}">
                <a16:creationId xmlns:a16="http://schemas.microsoft.com/office/drawing/2014/main" id="{5B70408F-486E-42DD-8EC0-A4CEA7E028A5}"/>
              </a:ext>
            </a:extLst>
          </p:cNvPr>
          <p:cNvSpPr txBox="1">
            <a:spLocks/>
          </p:cNvSpPr>
          <p:nvPr/>
        </p:nvSpPr>
        <p:spPr>
          <a:xfrm>
            <a:off x="4172871" y="4185066"/>
            <a:ext cx="2615100" cy="38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l"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pPr>
              <a:lnSpc>
                <a:spcPct val="115000"/>
              </a:lnSpc>
            </a:pPr>
            <a:r>
              <a:rPr lang="es-CO" sz="1400" dirty="0"/>
              <a:t>Proceso de Graduación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pic>
        <p:nvPicPr>
          <p:cNvPr id="4" name="Imagen 3">
            <a:extLst>
              <a:ext uri="{FF2B5EF4-FFF2-40B4-BE49-F238E27FC236}">
                <a16:creationId xmlns:a16="http://schemas.microsoft.com/office/drawing/2014/main" id="{7B9CEA7B-5155-4328-9162-F124CDE1A7FE}"/>
              </a:ext>
            </a:extLst>
          </p:cNvPr>
          <p:cNvPicPr>
            <a:picLocks noChangeAspect="1"/>
          </p:cNvPicPr>
          <p:nvPr/>
        </p:nvPicPr>
        <p:blipFill rotWithShape="1">
          <a:blip r:embed="rId3"/>
          <a:srcRect r="1485"/>
          <a:stretch/>
        </p:blipFill>
        <p:spPr>
          <a:xfrm>
            <a:off x="254373" y="0"/>
            <a:ext cx="8751403" cy="5143500"/>
          </a:xfrm>
          <a:prstGeom prst="rect">
            <a:avLst/>
          </a:prstGeom>
        </p:spPr>
      </p:pic>
      <p:sp>
        <p:nvSpPr>
          <p:cNvPr id="2031" name="Google Shape;2031;p42"/>
          <p:cNvSpPr txBox="1">
            <a:spLocks noGrp="1"/>
          </p:cNvSpPr>
          <p:nvPr>
            <p:ph type="title" idx="4294967295"/>
          </p:nvPr>
        </p:nvSpPr>
        <p:spPr>
          <a:xfrm>
            <a:off x="5049986" y="0"/>
            <a:ext cx="5497512"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Diagrama</a:t>
            </a:r>
            <a:endParaRPr dirty="0">
              <a:solidFill>
                <a:schemeClr val="accent5"/>
              </a:solidFill>
            </a:endParaRPr>
          </a:p>
        </p:txBody>
      </p:sp>
    </p:spTree>
    <p:extLst>
      <p:ext uri="{BB962C8B-B14F-4D97-AF65-F5344CB8AC3E}">
        <p14:creationId xmlns:p14="http://schemas.microsoft.com/office/powerpoint/2010/main" val="253872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0EA666AE-8658-49E3-92C2-28CA2CADFD83}"/>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oogle Shape;1952;p39">
            <a:extLst>
              <a:ext uri="{FF2B5EF4-FFF2-40B4-BE49-F238E27FC236}">
                <a16:creationId xmlns:a16="http://schemas.microsoft.com/office/drawing/2014/main" id="{97ED6EE9-A370-4FFE-914F-A5C37AEF0313}"/>
              </a:ext>
            </a:extLst>
          </p:cNvPr>
          <p:cNvGrpSpPr/>
          <p:nvPr/>
        </p:nvGrpSpPr>
        <p:grpSpPr>
          <a:xfrm>
            <a:off x="3885037" y="51488"/>
            <a:ext cx="909838" cy="917959"/>
            <a:chOff x="1400240" y="307270"/>
            <a:chExt cx="1915500" cy="1915500"/>
          </a:xfrm>
        </p:grpSpPr>
        <p:sp>
          <p:nvSpPr>
            <p:cNvPr id="5" name="Google Shape;1953;p39">
              <a:extLst>
                <a:ext uri="{FF2B5EF4-FFF2-40B4-BE49-F238E27FC236}">
                  <a16:creationId xmlns:a16="http://schemas.microsoft.com/office/drawing/2014/main" id="{F7CEF08E-FDD2-4474-87F7-38500DA857EF}"/>
                </a:ext>
              </a:extLst>
            </p:cNvPr>
            <p:cNvSpPr/>
            <p:nvPr/>
          </p:nvSpPr>
          <p:spPr>
            <a:xfrm>
              <a:off x="1400240" y="30727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954;p39">
              <a:extLst>
                <a:ext uri="{FF2B5EF4-FFF2-40B4-BE49-F238E27FC236}">
                  <a16:creationId xmlns:a16="http://schemas.microsoft.com/office/drawing/2014/main" id="{D982BE88-61C9-4A22-9347-167086A4F22B}"/>
                </a:ext>
              </a:extLst>
            </p:cNvPr>
            <p:cNvSpPr/>
            <p:nvPr/>
          </p:nvSpPr>
          <p:spPr>
            <a:xfrm>
              <a:off x="1655990" y="570740"/>
              <a:ext cx="1404000" cy="1403999"/>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1968;p39">
            <a:extLst>
              <a:ext uri="{FF2B5EF4-FFF2-40B4-BE49-F238E27FC236}">
                <a16:creationId xmlns:a16="http://schemas.microsoft.com/office/drawing/2014/main" id="{A2F4ED6B-9042-4EAE-A26D-42A1E64E912E}"/>
              </a:ext>
            </a:extLst>
          </p:cNvPr>
          <p:cNvSpPr txBox="1">
            <a:spLocks/>
          </p:cNvSpPr>
          <p:nvPr/>
        </p:nvSpPr>
        <p:spPr>
          <a:xfrm>
            <a:off x="1116073" y="1971494"/>
            <a:ext cx="3716387" cy="19875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Proyecta la constitución formal de una empresa u organización.</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Modelo de negocios o estructuración de plan de negocios. </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Máximo de 2 estudiantes.</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Trabajo de grado I y II pueden inscribirse simultáneamente.</a:t>
            </a:r>
          </a:p>
          <a:p>
            <a:pPr marL="342900" indent="-342900" algn="just">
              <a:buFont typeface="+mj-lt"/>
              <a:buAutoNum type="arabicPeriod"/>
            </a:pPr>
            <a:endParaRPr lang="es-MX" sz="1200" dirty="0">
              <a:solidFill>
                <a:schemeClr val="dk2"/>
              </a:solidFill>
              <a:latin typeface="Barlow Semi Condensed"/>
              <a:ea typeface="Barlow Semi Condensed"/>
              <a:cs typeface="Barlow Semi Condensed"/>
              <a:sym typeface="Barlow Semi Condensed"/>
            </a:endParaRPr>
          </a:p>
        </p:txBody>
      </p:sp>
      <p:sp>
        <p:nvSpPr>
          <p:cNvPr id="9" name="CuadroTexto 8">
            <a:extLst>
              <a:ext uri="{FF2B5EF4-FFF2-40B4-BE49-F238E27FC236}">
                <a16:creationId xmlns:a16="http://schemas.microsoft.com/office/drawing/2014/main" id="{DB98BC60-7528-4E46-B016-FC169E6950C2}"/>
              </a:ext>
            </a:extLst>
          </p:cNvPr>
          <p:cNvSpPr txBox="1"/>
          <p:nvPr/>
        </p:nvSpPr>
        <p:spPr>
          <a:xfrm>
            <a:off x="6354176" y="1538406"/>
            <a:ext cx="257194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REQUISITOS ESPECIFICOS</a:t>
            </a:r>
          </a:p>
          <a:p>
            <a:pPr algn="ctr"/>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Solicitud de inscripción de TG I y/o TG II.</a:t>
            </a:r>
          </a:p>
          <a:p>
            <a:pPr marL="228600" indent="-228600">
              <a:buFont typeface="+mj-lt"/>
              <a:buAutoNum type="arabicPeriod"/>
            </a:pPr>
            <a:r>
              <a:rPr lang="es-MX" sz="1200" dirty="0">
                <a:solidFill>
                  <a:schemeClr val="bg2"/>
                </a:solidFill>
                <a:latin typeface="Barlow Semi Condensed" panose="020B0604020202020204" charset="0"/>
              </a:rPr>
              <a:t>Propuesta de modelo o plan de negocios avalada por un docente.</a:t>
            </a:r>
          </a:p>
          <a:p>
            <a:endParaRPr lang="es-MX" sz="1200" dirty="0">
              <a:solidFill>
                <a:schemeClr val="bg2"/>
              </a:solidFill>
              <a:latin typeface="Barlow Semi Condensed" panose="020B0604020202020204" charset="0"/>
            </a:endParaRPr>
          </a:p>
        </p:txBody>
      </p:sp>
      <p:sp>
        <p:nvSpPr>
          <p:cNvPr id="21" name="Google Shape;1967;p39">
            <a:extLst>
              <a:ext uri="{FF2B5EF4-FFF2-40B4-BE49-F238E27FC236}">
                <a16:creationId xmlns:a16="http://schemas.microsoft.com/office/drawing/2014/main" id="{0578CBA5-AB7E-4EDF-B64F-FD94E5F33991}"/>
              </a:ext>
            </a:extLst>
          </p:cNvPr>
          <p:cNvSpPr txBox="1">
            <a:spLocks/>
          </p:cNvSpPr>
          <p:nvPr/>
        </p:nvSpPr>
        <p:spPr>
          <a:xfrm>
            <a:off x="1580776" y="961679"/>
            <a:ext cx="5626963" cy="576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dirty="0">
                <a:solidFill>
                  <a:schemeClr val="bg2"/>
                </a:solidFill>
                <a:latin typeface="Fjalla One" panose="020B0604020202020204" charset="0"/>
              </a:rPr>
              <a:t>Proyecto de Emprendimiento</a:t>
            </a:r>
          </a:p>
        </p:txBody>
      </p:sp>
      <p:sp>
        <p:nvSpPr>
          <p:cNvPr id="19" name="CuadroTexto 18">
            <a:extLst>
              <a:ext uri="{FF2B5EF4-FFF2-40B4-BE49-F238E27FC236}">
                <a16:creationId xmlns:a16="http://schemas.microsoft.com/office/drawing/2014/main" id="{76B68F31-1E15-478F-834C-26CE095E5DB7}"/>
              </a:ext>
            </a:extLst>
          </p:cNvPr>
          <p:cNvSpPr txBox="1"/>
          <p:nvPr/>
        </p:nvSpPr>
        <p:spPr>
          <a:xfrm>
            <a:off x="6354175" y="3081928"/>
            <a:ext cx="2571939"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ESTRUCTURA DE PROPUESTA</a:t>
            </a:r>
          </a:p>
          <a:p>
            <a:endParaRPr lang="es-MX" sz="1200" dirty="0">
              <a:solidFill>
                <a:schemeClr val="bg2"/>
              </a:solidFill>
              <a:latin typeface="Barlow Semi Condensed" panose="020B0604020202020204" charset="0"/>
            </a:endParaRPr>
          </a:p>
          <a:p>
            <a:r>
              <a:rPr lang="es-MX" sz="1200" dirty="0">
                <a:solidFill>
                  <a:schemeClr val="bg2"/>
                </a:solidFill>
                <a:latin typeface="Barlow Semi Condensed" panose="020B0604020202020204" charset="0"/>
              </a:rPr>
              <a:t>1.Título y autor(es)</a:t>
            </a:r>
          </a:p>
          <a:p>
            <a:r>
              <a:rPr lang="es-MX" sz="1200" dirty="0">
                <a:solidFill>
                  <a:schemeClr val="bg2"/>
                </a:solidFill>
                <a:latin typeface="Barlow Semi Condensed" panose="020B0604020202020204" charset="0"/>
              </a:rPr>
              <a:t>2.Resumen ejecutivo</a:t>
            </a:r>
          </a:p>
          <a:p>
            <a:r>
              <a:rPr lang="es-MX" sz="1200" dirty="0">
                <a:solidFill>
                  <a:schemeClr val="bg2"/>
                </a:solidFill>
                <a:latin typeface="Barlow Semi Condensed" panose="020B0604020202020204" charset="0"/>
              </a:rPr>
              <a:t>3.Descripcion de negocio</a:t>
            </a:r>
          </a:p>
          <a:p>
            <a:r>
              <a:rPr lang="es-CO" sz="1200" dirty="0">
                <a:solidFill>
                  <a:schemeClr val="bg2"/>
                </a:solidFill>
                <a:latin typeface="Barlow Semi Condensed" panose="020B0604020202020204" charset="0"/>
              </a:rPr>
              <a:t>4.Objetivos</a:t>
            </a:r>
          </a:p>
          <a:p>
            <a:r>
              <a:rPr lang="es-CO" sz="1200" dirty="0">
                <a:solidFill>
                  <a:schemeClr val="bg2"/>
                </a:solidFill>
                <a:latin typeface="Barlow Semi Condensed" panose="020B0604020202020204" charset="0"/>
              </a:rPr>
              <a:t>5.Matriz DOFA</a:t>
            </a:r>
          </a:p>
          <a:p>
            <a:r>
              <a:rPr lang="es-CO" sz="1200" dirty="0">
                <a:solidFill>
                  <a:schemeClr val="bg2"/>
                </a:solidFill>
                <a:latin typeface="Barlow Semi Condensed" panose="020B0604020202020204" charset="0"/>
              </a:rPr>
              <a:t>6.Resultados esperados</a:t>
            </a:r>
          </a:p>
          <a:p>
            <a:endParaRPr lang="es-MX" sz="1200" dirty="0">
              <a:solidFill>
                <a:schemeClr val="bg2"/>
              </a:solidFill>
              <a:latin typeface="Barlow Semi Condensed" panose="020B0604020202020204" charset="0"/>
            </a:endParaRPr>
          </a:p>
        </p:txBody>
      </p:sp>
      <p:pic>
        <p:nvPicPr>
          <p:cNvPr id="22" name="Gráfico 21" descr="Crecimiento empresarial">
            <a:extLst>
              <a:ext uri="{FF2B5EF4-FFF2-40B4-BE49-F238E27FC236}">
                <a16:creationId xmlns:a16="http://schemas.microsoft.com/office/drawing/2014/main" id="{7B039FEA-3122-4CDB-93BF-3A672B4AB7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4824" y="196697"/>
            <a:ext cx="638866" cy="638866"/>
          </a:xfrm>
          <a:prstGeom prst="rect">
            <a:avLst/>
          </a:prstGeom>
        </p:spPr>
      </p:pic>
    </p:spTree>
    <p:extLst>
      <p:ext uri="{BB962C8B-B14F-4D97-AF65-F5344CB8AC3E}">
        <p14:creationId xmlns:p14="http://schemas.microsoft.com/office/powerpoint/2010/main" val="150278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5" name="Rectángulo 4">
            <a:extLst>
              <a:ext uri="{FF2B5EF4-FFF2-40B4-BE49-F238E27FC236}">
                <a16:creationId xmlns:a16="http://schemas.microsoft.com/office/drawing/2014/main" id="{30E915F6-021B-48B7-892C-C521005E051A}"/>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14" name="Google Shape;2014;p41"/>
          <p:cNvSpPr txBox="1">
            <a:spLocks noGrp="1"/>
          </p:cNvSpPr>
          <p:nvPr>
            <p:ph type="title"/>
          </p:nvPr>
        </p:nvSpPr>
        <p:spPr>
          <a:xfrm>
            <a:off x="3588361" y="526347"/>
            <a:ext cx="6006300" cy="5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Pasos a Seguir :</a:t>
            </a:r>
            <a:endParaRPr dirty="0">
              <a:solidFill>
                <a:schemeClr val="accent5"/>
              </a:solidFill>
            </a:endParaRPr>
          </a:p>
        </p:txBody>
      </p:sp>
      <p:sp>
        <p:nvSpPr>
          <p:cNvPr id="2016" name="Google Shape;2016;p41"/>
          <p:cNvSpPr txBox="1">
            <a:spLocks noGrp="1"/>
          </p:cNvSpPr>
          <p:nvPr>
            <p:ph type="subTitle" idx="2"/>
          </p:nvPr>
        </p:nvSpPr>
        <p:spPr>
          <a:xfrm>
            <a:off x="3811645" y="1127875"/>
            <a:ext cx="4825479" cy="3271877"/>
          </a:xfrm>
          <a:prstGeom prst="rect">
            <a:avLst/>
          </a:prstGeom>
        </p:spPr>
        <p:txBody>
          <a:bodyPr spcFirstLastPara="1" wrap="square" lIns="91425" tIns="91425" rIns="91425" bIns="91425" anchor="t" anchorCtr="0">
            <a:noAutofit/>
          </a:bodyPr>
          <a:lstStyle/>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Radicación de la propuesta de emprendimiento avalada y del formato de radicación ante el consejo curricular, a cargo del estudiante y su director.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Aprobación del docente director y del docente evaluador por el consejo curricular.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Inscripción del espacio(s) académico(s) de trabajo de grado I y/o II por parte del coordinador del proyecto curricular.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Radicación ante el consejo curricular del plan de negocios y el estudio de factibilidad a cargo del estudiante.</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Socialización a cargo del estudiante y evaluación del plan de negocios y el estudio de factibilidad por parte del docente director y el docente evaluador. </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La calificación final será el resultado del promedio aritmético de la calificación otorgada por el docente director y el docente evaluador. </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Registro de las calificaciones en el sistema Cóndor a cargo del coordinador del proyecto curricular.</a:t>
            </a:r>
          </a:p>
          <a:p>
            <a:pPr algn="just" rtl="0" fontAlgn="base">
              <a:spcBef>
                <a:spcPts val="800"/>
              </a:spcBef>
              <a:spcAft>
                <a:spcPts val="0"/>
              </a:spcAft>
            </a:pPr>
            <a:endParaRPr lang="es-MX" b="0" i="0" u="none" strike="noStrike" dirty="0">
              <a:solidFill>
                <a:srgbClr val="E69138"/>
              </a:solidFill>
              <a:effectLst/>
              <a:latin typeface="Barlow Semi Condensed" panose="020B0604020202020204" charset="0"/>
            </a:endParaRPr>
          </a:p>
          <a:p>
            <a:pPr marL="171450" indent="-171450" algn="just" rtl="0" fontAlgn="base">
              <a:spcBef>
                <a:spcPts val="0"/>
              </a:spcBef>
              <a:spcAft>
                <a:spcPts val="0"/>
              </a:spcAft>
              <a:buFont typeface="Wingdings" panose="05000000000000000000" pitchFamily="2" charset="2"/>
              <a:buChar char="v"/>
            </a:pPr>
            <a:endParaRPr lang="es-MX" b="0" i="0" u="none" strike="noStrike" dirty="0">
              <a:solidFill>
                <a:schemeClr val="bg2"/>
              </a:solidFill>
              <a:effectLst/>
              <a:latin typeface="Barlow Semi Condensed" panose="020B0604020202020204" charset="0"/>
            </a:endParaRPr>
          </a:p>
        </p:txBody>
      </p:sp>
      <p:sp>
        <p:nvSpPr>
          <p:cNvPr id="6" name="CuadroTexto 5">
            <a:extLst>
              <a:ext uri="{FF2B5EF4-FFF2-40B4-BE49-F238E27FC236}">
                <a16:creationId xmlns:a16="http://schemas.microsoft.com/office/drawing/2014/main" id="{755E85FF-6BCA-42F9-AB44-91563F6960A0}"/>
              </a:ext>
            </a:extLst>
          </p:cNvPr>
          <p:cNvSpPr txBox="1"/>
          <p:nvPr/>
        </p:nvSpPr>
        <p:spPr>
          <a:xfrm>
            <a:off x="666750" y="1762125"/>
            <a:ext cx="2722272" cy="19250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ESTRUCTURA DE DOCUMENTO FINAL</a:t>
            </a:r>
          </a:p>
          <a:p>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Título y autor(es)</a:t>
            </a:r>
          </a:p>
          <a:p>
            <a:pPr marL="228600" indent="-228600">
              <a:buFont typeface="+mj-lt"/>
              <a:buAutoNum type="arabicPeriod"/>
            </a:pPr>
            <a:r>
              <a:rPr lang="es-MX" sz="1200" dirty="0">
                <a:solidFill>
                  <a:schemeClr val="bg2"/>
                </a:solidFill>
                <a:latin typeface="Barlow Semi Condensed" panose="020B0604020202020204" charset="0"/>
              </a:rPr>
              <a:t>Resumen ejecutivo</a:t>
            </a:r>
          </a:p>
          <a:p>
            <a:pPr marL="228600" indent="-228600">
              <a:buFont typeface="+mj-lt"/>
              <a:buAutoNum type="arabicPeriod"/>
            </a:pPr>
            <a:r>
              <a:rPr lang="es-MX" sz="1200" dirty="0">
                <a:solidFill>
                  <a:schemeClr val="bg2"/>
                </a:solidFill>
                <a:latin typeface="Barlow Semi Condensed" panose="020B0604020202020204" charset="0"/>
              </a:rPr>
              <a:t>Descripción de negocio</a:t>
            </a:r>
          </a:p>
          <a:p>
            <a:pPr marL="228600" indent="-228600">
              <a:buFont typeface="+mj-lt"/>
              <a:buAutoNum type="arabicPeriod"/>
            </a:pPr>
            <a:r>
              <a:rPr lang="es-MX" sz="1200" dirty="0">
                <a:solidFill>
                  <a:schemeClr val="bg2"/>
                </a:solidFill>
                <a:latin typeface="Barlow Semi Condensed" panose="020B0604020202020204" charset="0"/>
              </a:rPr>
              <a:t>Objetivos</a:t>
            </a:r>
          </a:p>
          <a:p>
            <a:pPr marL="228600" indent="-228600">
              <a:buFont typeface="+mj-lt"/>
              <a:buAutoNum type="arabicPeriod"/>
            </a:pPr>
            <a:r>
              <a:rPr lang="es-MX" sz="1200" dirty="0">
                <a:solidFill>
                  <a:schemeClr val="bg2"/>
                </a:solidFill>
                <a:latin typeface="Barlow Semi Condensed" panose="020B0604020202020204" charset="0"/>
              </a:rPr>
              <a:t>Matriz DOFA</a:t>
            </a:r>
          </a:p>
          <a:p>
            <a:pPr marL="228600" indent="-228600">
              <a:buFont typeface="+mj-lt"/>
              <a:buAutoNum type="arabicPeriod"/>
            </a:pPr>
            <a:r>
              <a:rPr lang="es-MX" sz="1200" dirty="0">
                <a:solidFill>
                  <a:schemeClr val="bg2"/>
                </a:solidFill>
                <a:latin typeface="Barlow Semi Condensed" panose="020B0604020202020204" charset="0"/>
              </a:rPr>
              <a:t>Resultados obtenidos </a:t>
            </a:r>
          </a:p>
          <a:p>
            <a:pPr marL="228600" indent="-228600">
              <a:buFont typeface="+mj-lt"/>
              <a:buAutoNum type="arabicPeriod"/>
            </a:pPr>
            <a:r>
              <a:rPr lang="es-MX" sz="1200" dirty="0">
                <a:solidFill>
                  <a:schemeClr val="bg2"/>
                </a:solidFill>
                <a:latin typeface="Barlow Semi Condensed" panose="020B0604020202020204" charset="0"/>
              </a:rPr>
              <a:t>Conclusiones </a:t>
            </a:r>
          </a:p>
          <a:p>
            <a:pPr marL="228600" indent="-228600">
              <a:buFont typeface="+mj-lt"/>
              <a:buAutoNum type="arabicPeriod"/>
            </a:pPr>
            <a:r>
              <a:rPr lang="es-MX" sz="1200" dirty="0">
                <a:solidFill>
                  <a:schemeClr val="bg2"/>
                </a:solidFill>
                <a:latin typeface="Barlow Semi Condensed" panose="020B0604020202020204" charset="0"/>
              </a:rPr>
              <a:t>Bibliografía</a:t>
            </a:r>
          </a:p>
        </p:txBody>
      </p:sp>
    </p:spTree>
    <p:extLst>
      <p:ext uri="{BB962C8B-B14F-4D97-AF65-F5344CB8AC3E}">
        <p14:creationId xmlns:p14="http://schemas.microsoft.com/office/powerpoint/2010/main" val="283883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3" name="Rectángulo 2">
            <a:extLst>
              <a:ext uri="{FF2B5EF4-FFF2-40B4-BE49-F238E27FC236}">
                <a16:creationId xmlns:a16="http://schemas.microsoft.com/office/drawing/2014/main" id="{75791479-CD55-4BE3-B443-4C8348C05903}"/>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C6963409-2DF8-4C69-9A4E-7B4585676AAC}"/>
              </a:ext>
            </a:extLst>
          </p:cNvPr>
          <p:cNvPicPr>
            <a:picLocks noChangeAspect="1"/>
          </p:cNvPicPr>
          <p:nvPr/>
        </p:nvPicPr>
        <p:blipFill>
          <a:blip r:embed="rId3"/>
          <a:stretch>
            <a:fillRect/>
          </a:stretch>
        </p:blipFill>
        <p:spPr>
          <a:xfrm>
            <a:off x="0" y="42703"/>
            <a:ext cx="9144000" cy="5058094"/>
          </a:xfrm>
          <a:prstGeom prst="rect">
            <a:avLst/>
          </a:prstGeom>
        </p:spPr>
      </p:pic>
      <p:sp>
        <p:nvSpPr>
          <p:cNvPr id="2031" name="Google Shape;2031;p42"/>
          <p:cNvSpPr txBox="1">
            <a:spLocks noGrp="1"/>
          </p:cNvSpPr>
          <p:nvPr>
            <p:ph type="title" idx="4294967295"/>
          </p:nvPr>
        </p:nvSpPr>
        <p:spPr>
          <a:xfrm>
            <a:off x="5049986" y="0"/>
            <a:ext cx="5497512"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Diagrama</a:t>
            </a:r>
            <a:endParaRPr dirty="0">
              <a:solidFill>
                <a:schemeClr val="accent5"/>
              </a:solidFill>
            </a:endParaRPr>
          </a:p>
        </p:txBody>
      </p:sp>
    </p:spTree>
    <p:extLst>
      <p:ext uri="{BB962C8B-B14F-4D97-AF65-F5344CB8AC3E}">
        <p14:creationId xmlns:p14="http://schemas.microsoft.com/office/powerpoint/2010/main" val="105646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AE6CE4F-D252-41FA-BDE3-1F9CC809A34E}"/>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oogle Shape;1952;p39">
            <a:extLst>
              <a:ext uri="{FF2B5EF4-FFF2-40B4-BE49-F238E27FC236}">
                <a16:creationId xmlns:a16="http://schemas.microsoft.com/office/drawing/2014/main" id="{97ED6EE9-A370-4FFE-914F-A5C37AEF0313}"/>
              </a:ext>
            </a:extLst>
          </p:cNvPr>
          <p:cNvGrpSpPr/>
          <p:nvPr/>
        </p:nvGrpSpPr>
        <p:grpSpPr>
          <a:xfrm>
            <a:off x="4052641" y="134768"/>
            <a:ext cx="683232" cy="654452"/>
            <a:chOff x="3614228" y="234880"/>
            <a:chExt cx="1915500" cy="1915500"/>
          </a:xfrm>
        </p:grpSpPr>
        <p:sp>
          <p:nvSpPr>
            <p:cNvPr id="5" name="Google Shape;1953;p39">
              <a:extLst>
                <a:ext uri="{FF2B5EF4-FFF2-40B4-BE49-F238E27FC236}">
                  <a16:creationId xmlns:a16="http://schemas.microsoft.com/office/drawing/2014/main" id="{F7CEF08E-FDD2-4474-87F7-38500DA857EF}"/>
                </a:ext>
              </a:extLst>
            </p:cNvPr>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954;p39">
              <a:extLst>
                <a:ext uri="{FF2B5EF4-FFF2-40B4-BE49-F238E27FC236}">
                  <a16:creationId xmlns:a16="http://schemas.microsoft.com/office/drawing/2014/main" id="{D982BE88-61C9-4A22-9347-167086A4F22B}"/>
                </a:ext>
              </a:extLst>
            </p:cNvPr>
            <p:cNvSpPr/>
            <p:nvPr/>
          </p:nvSpPr>
          <p:spPr>
            <a:xfrm>
              <a:off x="3869974" y="482868"/>
              <a:ext cx="1367407" cy="1282914"/>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1968;p39">
            <a:extLst>
              <a:ext uri="{FF2B5EF4-FFF2-40B4-BE49-F238E27FC236}">
                <a16:creationId xmlns:a16="http://schemas.microsoft.com/office/drawing/2014/main" id="{A2F4ED6B-9042-4EAE-A26D-42A1E64E912E}"/>
              </a:ext>
            </a:extLst>
          </p:cNvPr>
          <p:cNvSpPr txBox="1">
            <a:spLocks/>
          </p:cNvSpPr>
          <p:nvPr/>
        </p:nvSpPr>
        <p:spPr>
          <a:xfrm>
            <a:off x="1229896" y="1518036"/>
            <a:ext cx="3340886" cy="23416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Evidencia de la publicación o aceptación de un artículo científico en una revista indexada u homologada por el sistema de indexación nacional </a:t>
            </a:r>
            <a:r>
              <a:rPr lang="es-MX" sz="1200" dirty="0" err="1">
                <a:solidFill>
                  <a:schemeClr val="bg2"/>
                </a:solidFill>
                <a:latin typeface="Barlow Semi Condensed" panose="020B0604020202020204" charset="0"/>
              </a:rPr>
              <a:t>Publindex</a:t>
            </a:r>
            <a:r>
              <a:rPr lang="es-MX" sz="1200" dirty="0">
                <a:solidFill>
                  <a:schemeClr val="bg2"/>
                </a:solidFill>
                <a:latin typeface="Barlow Semi Condensed" panose="020B0604020202020204" charset="0"/>
              </a:rPr>
              <a:t> de Colciencias, con una categoría mínima de “C” u homologada en el último cuartil del </a:t>
            </a:r>
            <a:r>
              <a:rPr lang="es-MX" sz="1200" dirty="0" err="1">
                <a:solidFill>
                  <a:schemeClr val="bg2"/>
                </a:solidFill>
                <a:latin typeface="Barlow Semi Condensed" panose="020B0604020202020204" charset="0"/>
              </a:rPr>
              <a:t>Journal</a:t>
            </a:r>
            <a:r>
              <a:rPr lang="es-MX" sz="1200" dirty="0">
                <a:solidFill>
                  <a:schemeClr val="bg2"/>
                </a:solidFill>
                <a:latin typeface="Barlow Semi Condensed" panose="020B0604020202020204" charset="0"/>
              </a:rPr>
              <a:t> </a:t>
            </a:r>
            <a:r>
              <a:rPr lang="es-MX" sz="1200" dirty="0" err="1">
                <a:solidFill>
                  <a:schemeClr val="bg2"/>
                </a:solidFill>
                <a:latin typeface="Barlow Semi Condensed" panose="020B0604020202020204" charset="0"/>
              </a:rPr>
              <a:t>Citation</a:t>
            </a:r>
            <a:r>
              <a:rPr lang="es-MX" sz="1200" dirty="0">
                <a:solidFill>
                  <a:schemeClr val="bg2"/>
                </a:solidFill>
                <a:latin typeface="Barlow Semi Condensed" panose="020B0604020202020204" charset="0"/>
              </a:rPr>
              <a:t> </a:t>
            </a:r>
            <a:r>
              <a:rPr lang="es-MX" sz="1200" dirty="0" err="1">
                <a:solidFill>
                  <a:schemeClr val="bg2"/>
                </a:solidFill>
                <a:latin typeface="Barlow Semi Condensed" panose="020B0604020202020204" charset="0"/>
              </a:rPr>
              <a:t>Reports</a:t>
            </a:r>
            <a:r>
              <a:rPr lang="es-MX" sz="1200" dirty="0">
                <a:solidFill>
                  <a:schemeClr val="bg2"/>
                </a:solidFill>
                <a:latin typeface="Barlow Semi Condensed" panose="020B0604020202020204" charset="0"/>
              </a:rPr>
              <a:t> - JCR.</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Máximo 2 estudiantes</a:t>
            </a:r>
          </a:p>
          <a:p>
            <a:pPr marL="228600" indent="-228600" algn="just" fontAlgn="base">
              <a:spcAft>
                <a:spcPts val="1000"/>
              </a:spcAft>
              <a:buFont typeface="+mj-lt"/>
              <a:buAutoNum type="arabicPeriod"/>
            </a:pPr>
            <a:r>
              <a:rPr lang="es-MX" sz="1200" dirty="0">
                <a:solidFill>
                  <a:schemeClr val="bg2"/>
                </a:solidFill>
                <a:latin typeface="Barlow Semi Condensed" panose="020B0604020202020204" charset="0"/>
              </a:rPr>
              <a:t>Se podrá inscribir trabajo de grado I y II en simultáneo</a:t>
            </a:r>
          </a:p>
          <a:p>
            <a:pPr algn="just" fontAlgn="base"/>
            <a:endParaRPr lang="es-MX" sz="1200" dirty="0">
              <a:solidFill>
                <a:schemeClr val="bg2"/>
              </a:solidFill>
              <a:latin typeface="Barlow Semi Condensed" panose="020B0604020202020204" charset="0"/>
            </a:endParaRPr>
          </a:p>
          <a:p>
            <a:pPr marL="342900" indent="-342900" algn="just">
              <a:buFont typeface="+mj-lt"/>
              <a:buAutoNum type="arabicPeriod"/>
            </a:pPr>
            <a:endParaRPr lang="es-MX" sz="1200" dirty="0">
              <a:solidFill>
                <a:schemeClr val="dk2"/>
              </a:solidFill>
              <a:latin typeface="Barlow Semi Condensed"/>
              <a:ea typeface="Barlow Semi Condensed"/>
              <a:cs typeface="Barlow Semi Condensed"/>
              <a:sym typeface="Barlow Semi Condensed"/>
            </a:endParaRPr>
          </a:p>
        </p:txBody>
      </p:sp>
      <p:sp>
        <p:nvSpPr>
          <p:cNvPr id="9" name="CuadroTexto 8">
            <a:extLst>
              <a:ext uri="{FF2B5EF4-FFF2-40B4-BE49-F238E27FC236}">
                <a16:creationId xmlns:a16="http://schemas.microsoft.com/office/drawing/2014/main" id="{DB98BC60-7528-4E46-B016-FC169E6950C2}"/>
              </a:ext>
            </a:extLst>
          </p:cNvPr>
          <p:cNvSpPr txBox="1"/>
          <p:nvPr/>
        </p:nvSpPr>
        <p:spPr>
          <a:xfrm>
            <a:off x="6165291" y="813172"/>
            <a:ext cx="2771774"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REQUISITOS ESPECIFICOS</a:t>
            </a:r>
          </a:p>
          <a:p>
            <a:pPr algn="ctr"/>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Solicitud de inscripción de TG I y/o TG II.</a:t>
            </a:r>
          </a:p>
          <a:p>
            <a:pPr marL="228600" indent="-228600">
              <a:buFont typeface="+mj-lt"/>
              <a:buAutoNum type="arabicPeriod"/>
            </a:pPr>
            <a:r>
              <a:rPr lang="es-MX" sz="1200" dirty="0">
                <a:solidFill>
                  <a:schemeClr val="bg2"/>
                </a:solidFill>
                <a:latin typeface="Barlow Semi Condensed" panose="020B0604020202020204" charset="0"/>
              </a:rPr>
              <a:t>Presentar propuesta de publicación avalada por un docente adscrito a una estructura de investigación institucionalizada.</a:t>
            </a:r>
          </a:p>
          <a:p>
            <a:endParaRPr lang="es-MX" sz="1200" dirty="0">
              <a:solidFill>
                <a:schemeClr val="bg2"/>
              </a:solidFill>
              <a:latin typeface="Barlow Semi Condensed" panose="020B0604020202020204" charset="0"/>
            </a:endParaRPr>
          </a:p>
        </p:txBody>
      </p:sp>
      <p:sp>
        <p:nvSpPr>
          <p:cNvPr id="21" name="Google Shape;1967;p39">
            <a:extLst>
              <a:ext uri="{FF2B5EF4-FFF2-40B4-BE49-F238E27FC236}">
                <a16:creationId xmlns:a16="http://schemas.microsoft.com/office/drawing/2014/main" id="{0578CBA5-AB7E-4EDF-B64F-FD94E5F33991}"/>
              </a:ext>
            </a:extLst>
          </p:cNvPr>
          <p:cNvSpPr txBox="1">
            <a:spLocks/>
          </p:cNvSpPr>
          <p:nvPr/>
        </p:nvSpPr>
        <p:spPr>
          <a:xfrm>
            <a:off x="1237336" y="697588"/>
            <a:ext cx="5626963" cy="576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dirty="0">
                <a:solidFill>
                  <a:schemeClr val="bg2"/>
                </a:solidFill>
                <a:latin typeface="Fjalla One" panose="020B0604020202020204" charset="0"/>
              </a:rPr>
              <a:t>Producción Académica</a:t>
            </a:r>
          </a:p>
        </p:txBody>
      </p:sp>
      <p:sp>
        <p:nvSpPr>
          <p:cNvPr id="19" name="CuadroTexto 18">
            <a:extLst>
              <a:ext uri="{FF2B5EF4-FFF2-40B4-BE49-F238E27FC236}">
                <a16:creationId xmlns:a16="http://schemas.microsoft.com/office/drawing/2014/main" id="{76B68F31-1E15-478F-834C-26CE095E5DB7}"/>
              </a:ext>
            </a:extLst>
          </p:cNvPr>
          <p:cNvSpPr txBox="1"/>
          <p:nvPr/>
        </p:nvSpPr>
        <p:spPr>
          <a:xfrm>
            <a:off x="6165291" y="2434036"/>
            <a:ext cx="2771774"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ESTRUCTURA DE PROPUESTA    (Anteproyecto)</a:t>
            </a:r>
          </a:p>
          <a:p>
            <a:r>
              <a:rPr lang="es-MX" sz="1200" dirty="0">
                <a:solidFill>
                  <a:schemeClr val="bg2"/>
                </a:solidFill>
                <a:latin typeface="Barlow Semi Condensed" panose="020B0604020202020204" charset="0"/>
              </a:rPr>
              <a:t>1.Título y autor(es)</a:t>
            </a:r>
          </a:p>
          <a:p>
            <a:r>
              <a:rPr lang="es-MX" sz="1200" dirty="0">
                <a:solidFill>
                  <a:schemeClr val="bg2"/>
                </a:solidFill>
                <a:latin typeface="Barlow Semi Condensed" panose="020B0604020202020204" charset="0"/>
              </a:rPr>
              <a:t>2.Tipo de artículo científico a publicar</a:t>
            </a:r>
          </a:p>
          <a:p>
            <a:r>
              <a:rPr lang="es-MX" sz="1200" dirty="0">
                <a:solidFill>
                  <a:schemeClr val="bg2"/>
                </a:solidFill>
                <a:latin typeface="Barlow Semi Condensed" panose="020B0604020202020204" charset="0"/>
              </a:rPr>
              <a:t> (investigación, revisión, reflexión, corto)</a:t>
            </a:r>
          </a:p>
          <a:p>
            <a:r>
              <a:rPr lang="es-MX" sz="1200" dirty="0">
                <a:solidFill>
                  <a:schemeClr val="bg2"/>
                </a:solidFill>
                <a:latin typeface="Barlow Semi Condensed" panose="020B0604020202020204" charset="0"/>
              </a:rPr>
              <a:t>3.Objetivos generales y específicos</a:t>
            </a:r>
          </a:p>
          <a:p>
            <a:r>
              <a:rPr lang="es-CO" sz="1200" dirty="0">
                <a:solidFill>
                  <a:schemeClr val="bg2"/>
                </a:solidFill>
                <a:latin typeface="Barlow Semi Condensed" panose="020B0604020202020204" charset="0"/>
              </a:rPr>
              <a:t>4.Objetivos</a:t>
            </a:r>
          </a:p>
          <a:p>
            <a:r>
              <a:rPr lang="es-CO" sz="1200" dirty="0">
                <a:solidFill>
                  <a:schemeClr val="bg2"/>
                </a:solidFill>
                <a:latin typeface="Barlow Semi Condensed" panose="020B0604020202020204" charset="0"/>
              </a:rPr>
              <a:t>5.Matriz DOFA</a:t>
            </a:r>
          </a:p>
          <a:p>
            <a:r>
              <a:rPr lang="es-CO" sz="1200" dirty="0">
                <a:solidFill>
                  <a:schemeClr val="bg2"/>
                </a:solidFill>
                <a:latin typeface="Barlow Semi Condensed" panose="020B0604020202020204" charset="0"/>
              </a:rPr>
              <a:t>6.Resultados esperados</a:t>
            </a:r>
          </a:p>
          <a:p>
            <a:endParaRPr lang="es-MX" sz="1200" dirty="0">
              <a:solidFill>
                <a:schemeClr val="bg2"/>
              </a:solidFill>
              <a:latin typeface="Barlow Semi Condensed" panose="020B0604020202020204" charset="0"/>
            </a:endParaRPr>
          </a:p>
        </p:txBody>
      </p:sp>
      <p:grpSp>
        <p:nvGrpSpPr>
          <p:cNvPr id="22" name="Google Shape;1992;p40">
            <a:extLst>
              <a:ext uri="{FF2B5EF4-FFF2-40B4-BE49-F238E27FC236}">
                <a16:creationId xmlns:a16="http://schemas.microsoft.com/office/drawing/2014/main" id="{F0D73C15-9BAA-4BD6-9499-AE02C7C32ED8}"/>
              </a:ext>
            </a:extLst>
          </p:cNvPr>
          <p:cNvGrpSpPr/>
          <p:nvPr/>
        </p:nvGrpSpPr>
        <p:grpSpPr>
          <a:xfrm>
            <a:off x="4254394" y="293186"/>
            <a:ext cx="295838" cy="290941"/>
            <a:chOff x="-3137650" y="2067900"/>
            <a:chExt cx="291450" cy="256775"/>
          </a:xfrm>
        </p:grpSpPr>
        <p:sp>
          <p:nvSpPr>
            <p:cNvPr id="23" name="Google Shape;1993;p40">
              <a:extLst>
                <a:ext uri="{FF2B5EF4-FFF2-40B4-BE49-F238E27FC236}">
                  <a16:creationId xmlns:a16="http://schemas.microsoft.com/office/drawing/2014/main" id="{778EA043-8EA2-4828-AA51-FCDA49727C16}"/>
                </a:ext>
              </a:extLst>
            </p:cNvPr>
            <p:cNvSpPr/>
            <p:nvPr/>
          </p:nvSpPr>
          <p:spPr>
            <a:xfrm>
              <a:off x="-3137650" y="2067900"/>
              <a:ext cx="291450" cy="187475"/>
            </a:xfrm>
            <a:custGeom>
              <a:avLst/>
              <a:gdLst/>
              <a:ahLst/>
              <a:cxnLst/>
              <a:rect l="l" t="t" r="r" b="b"/>
              <a:pathLst>
                <a:path w="11658" h="7499" extrusionOk="0">
                  <a:moveTo>
                    <a:pt x="10618" y="694"/>
                  </a:moveTo>
                  <a:cubicBezTo>
                    <a:pt x="10838" y="694"/>
                    <a:pt x="10964" y="851"/>
                    <a:pt x="10964" y="1040"/>
                  </a:cubicBezTo>
                  <a:lnTo>
                    <a:pt x="10964" y="6522"/>
                  </a:lnTo>
                  <a:cubicBezTo>
                    <a:pt x="10964" y="6711"/>
                    <a:pt x="10838" y="6868"/>
                    <a:pt x="10618" y="6868"/>
                  </a:cubicBezTo>
                  <a:lnTo>
                    <a:pt x="1009" y="6868"/>
                  </a:lnTo>
                  <a:cubicBezTo>
                    <a:pt x="820" y="6868"/>
                    <a:pt x="662" y="6711"/>
                    <a:pt x="662" y="6522"/>
                  </a:cubicBezTo>
                  <a:lnTo>
                    <a:pt x="662" y="1040"/>
                  </a:lnTo>
                  <a:cubicBezTo>
                    <a:pt x="662" y="851"/>
                    <a:pt x="820" y="694"/>
                    <a:pt x="1009" y="694"/>
                  </a:cubicBezTo>
                  <a:close/>
                  <a:moveTo>
                    <a:pt x="1009" y="0"/>
                  </a:moveTo>
                  <a:cubicBezTo>
                    <a:pt x="473" y="0"/>
                    <a:pt x="1" y="473"/>
                    <a:pt x="1" y="1009"/>
                  </a:cubicBezTo>
                  <a:lnTo>
                    <a:pt x="1" y="6490"/>
                  </a:lnTo>
                  <a:cubicBezTo>
                    <a:pt x="1" y="7026"/>
                    <a:pt x="473" y="7499"/>
                    <a:pt x="1009" y="7499"/>
                  </a:cubicBezTo>
                  <a:lnTo>
                    <a:pt x="10618" y="7499"/>
                  </a:lnTo>
                  <a:cubicBezTo>
                    <a:pt x="11185" y="7499"/>
                    <a:pt x="11658" y="7026"/>
                    <a:pt x="11658" y="6490"/>
                  </a:cubicBezTo>
                  <a:lnTo>
                    <a:pt x="11658" y="1009"/>
                  </a:lnTo>
                  <a:cubicBezTo>
                    <a:pt x="11658" y="473"/>
                    <a:pt x="11217" y="0"/>
                    <a:pt x="10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4" name="Google Shape;1994;p40">
              <a:extLst>
                <a:ext uri="{FF2B5EF4-FFF2-40B4-BE49-F238E27FC236}">
                  <a16:creationId xmlns:a16="http://schemas.microsoft.com/office/drawing/2014/main" id="{70884036-A97D-48F3-942B-D43B0F20A528}"/>
                </a:ext>
              </a:extLst>
            </p:cNvPr>
            <p:cNvSpPr/>
            <p:nvPr/>
          </p:nvSpPr>
          <p:spPr>
            <a:xfrm>
              <a:off x="-3137650" y="2273475"/>
              <a:ext cx="291450" cy="51200"/>
            </a:xfrm>
            <a:custGeom>
              <a:avLst/>
              <a:gdLst/>
              <a:ahLst/>
              <a:cxnLst/>
              <a:rect l="l" t="t" r="r" b="b"/>
              <a:pathLst>
                <a:path w="11658" h="2048" extrusionOk="0">
                  <a:moveTo>
                    <a:pt x="10618" y="662"/>
                  </a:moveTo>
                  <a:cubicBezTo>
                    <a:pt x="10838" y="662"/>
                    <a:pt x="10964" y="819"/>
                    <a:pt x="10964" y="1008"/>
                  </a:cubicBezTo>
                  <a:cubicBezTo>
                    <a:pt x="10964" y="1197"/>
                    <a:pt x="10838" y="1355"/>
                    <a:pt x="10618" y="1355"/>
                  </a:cubicBezTo>
                  <a:lnTo>
                    <a:pt x="6050" y="1355"/>
                  </a:lnTo>
                  <a:cubicBezTo>
                    <a:pt x="6113" y="1260"/>
                    <a:pt x="6113" y="1134"/>
                    <a:pt x="6113" y="1008"/>
                  </a:cubicBezTo>
                  <a:cubicBezTo>
                    <a:pt x="6113" y="882"/>
                    <a:pt x="6050" y="788"/>
                    <a:pt x="6050" y="662"/>
                  </a:cubicBezTo>
                  <a:close/>
                  <a:moveTo>
                    <a:pt x="5105" y="662"/>
                  </a:moveTo>
                  <a:cubicBezTo>
                    <a:pt x="5294" y="662"/>
                    <a:pt x="5451" y="819"/>
                    <a:pt x="5451" y="1008"/>
                  </a:cubicBezTo>
                  <a:cubicBezTo>
                    <a:pt x="5451" y="1229"/>
                    <a:pt x="5294" y="1386"/>
                    <a:pt x="5105" y="1386"/>
                  </a:cubicBezTo>
                  <a:lnTo>
                    <a:pt x="1009" y="1386"/>
                  </a:lnTo>
                  <a:cubicBezTo>
                    <a:pt x="820" y="1355"/>
                    <a:pt x="662" y="1229"/>
                    <a:pt x="662" y="1008"/>
                  </a:cubicBezTo>
                  <a:cubicBezTo>
                    <a:pt x="662" y="819"/>
                    <a:pt x="820" y="662"/>
                    <a:pt x="1009" y="662"/>
                  </a:cubicBezTo>
                  <a:close/>
                  <a:moveTo>
                    <a:pt x="1009" y="0"/>
                  </a:moveTo>
                  <a:cubicBezTo>
                    <a:pt x="473" y="0"/>
                    <a:pt x="1" y="473"/>
                    <a:pt x="1" y="1008"/>
                  </a:cubicBezTo>
                  <a:cubicBezTo>
                    <a:pt x="1" y="1575"/>
                    <a:pt x="473" y="2048"/>
                    <a:pt x="1009" y="2048"/>
                  </a:cubicBezTo>
                  <a:lnTo>
                    <a:pt x="10618" y="2048"/>
                  </a:lnTo>
                  <a:cubicBezTo>
                    <a:pt x="11185" y="2048"/>
                    <a:pt x="11658" y="1575"/>
                    <a:pt x="11658" y="1008"/>
                  </a:cubicBezTo>
                  <a:cubicBezTo>
                    <a:pt x="11658" y="473"/>
                    <a:pt x="11217" y="0"/>
                    <a:pt x="10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5" name="Google Shape;1995;p40">
              <a:extLst>
                <a:ext uri="{FF2B5EF4-FFF2-40B4-BE49-F238E27FC236}">
                  <a16:creationId xmlns:a16="http://schemas.microsoft.com/office/drawing/2014/main" id="{DA0B9A1A-A3B4-4DD5-B1A1-B224D4DE9278}"/>
                </a:ext>
              </a:extLst>
            </p:cNvPr>
            <p:cNvSpPr/>
            <p:nvPr/>
          </p:nvSpPr>
          <p:spPr>
            <a:xfrm>
              <a:off x="-3035250" y="2103000"/>
              <a:ext cx="104000" cy="118500"/>
            </a:xfrm>
            <a:custGeom>
              <a:avLst/>
              <a:gdLst/>
              <a:ahLst/>
              <a:cxnLst/>
              <a:rect l="l" t="t" r="r" b="b"/>
              <a:pathLst>
                <a:path w="4160" h="4740" extrusionOk="0">
                  <a:moveTo>
                    <a:pt x="662" y="896"/>
                  </a:moveTo>
                  <a:lnTo>
                    <a:pt x="3056" y="2346"/>
                  </a:lnTo>
                  <a:lnTo>
                    <a:pt x="662" y="3826"/>
                  </a:lnTo>
                  <a:lnTo>
                    <a:pt x="662" y="896"/>
                  </a:lnTo>
                  <a:close/>
                  <a:moveTo>
                    <a:pt x="322" y="1"/>
                  </a:moveTo>
                  <a:cubicBezTo>
                    <a:pt x="144" y="1"/>
                    <a:pt x="0" y="131"/>
                    <a:pt x="0" y="298"/>
                  </a:cubicBezTo>
                  <a:lnTo>
                    <a:pt x="0" y="4425"/>
                  </a:lnTo>
                  <a:cubicBezTo>
                    <a:pt x="0" y="4607"/>
                    <a:pt x="132" y="4740"/>
                    <a:pt x="301" y="4740"/>
                  </a:cubicBezTo>
                  <a:cubicBezTo>
                    <a:pt x="365" y="4740"/>
                    <a:pt x="435" y="4720"/>
                    <a:pt x="504" y="4677"/>
                  </a:cubicBezTo>
                  <a:lnTo>
                    <a:pt x="3939" y="2629"/>
                  </a:lnTo>
                  <a:cubicBezTo>
                    <a:pt x="4159" y="2535"/>
                    <a:pt x="4159" y="2219"/>
                    <a:pt x="3939" y="2093"/>
                  </a:cubicBezTo>
                  <a:lnTo>
                    <a:pt x="504" y="46"/>
                  </a:lnTo>
                  <a:cubicBezTo>
                    <a:pt x="443" y="15"/>
                    <a:pt x="381"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grpSp>
      <p:sp>
        <p:nvSpPr>
          <p:cNvPr id="17" name="CuadroTexto 16">
            <a:extLst>
              <a:ext uri="{FF2B5EF4-FFF2-40B4-BE49-F238E27FC236}">
                <a16:creationId xmlns:a16="http://schemas.microsoft.com/office/drawing/2014/main" id="{C1097E39-3E16-42E9-98C1-430262520C6F}"/>
              </a:ext>
            </a:extLst>
          </p:cNvPr>
          <p:cNvSpPr txBox="1"/>
          <p:nvPr/>
        </p:nvSpPr>
        <p:spPr>
          <a:xfrm>
            <a:off x="285750" y="4577845"/>
            <a:ext cx="8496300" cy="430887"/>
          </a:xfrm>
          <a:prstGeom prst="rect">
            <a:avLst/>
          </a:prstGeom>
          <a:noFill/>
        </p:spPr>
        <p:txBody>
          <a:bodyPr wrap="square">
            <a:spAutoFit/>
          </a:bodyPr>
          <a:lstStyle/>
          <a:p>
            <a:r>
              <a:rPr lang="es-CO" sz="1050" b="1" dirty="0">
                <a:solidFill>
                  <a:schemeClr val="bg2"/>
                </a:solidFill>
                <a:latin typeface="Barlow Semi Condensed" panose="020B0604020202020204" charset="0"/>
                <a:ea typeface="+mn-ea"/>
                <a:cs typeface="+mn-cs"/>
              </a:rPr>
              <a:t>*Nota importante</a:t>
            </a:r>
            <a:r>
              <a:rPr lang="es-CO" sz="1050" dirty="0">
                <a:solidFill>
                  <a:schemeClr val="bg2"/>
                </a:solidFill>
                <a:latin typeface="Barlow Semi Condensed" panose="020B0604020202020204" charset="0"/>
                <a:ea typeface="+mn-ea"/>
                <a:cs typeface="+mn-cs"/>
              </a:rPr>
              <a:t>: “En  todo caso textualmente , el  artículo modalidad de trabajo de grado debe dar crédito textualmente a la Universidad Distrital Francisco  José de Caldas” (Acuerdo 038)</a:t>
            </a:r>
          </a:p>
        </p:txBody>
      </p:sp>
      <p:cxnSp>
        <p:nvCxnSpPr>
          <p:cNvPr id="3" name="Conector recto 2">
            <a:extLst>
              <a:ext uri="{FF2B5EF4-FFF2-40B4-BE49-F238E27FC236}">
                <a16:creationId xmlns:a16="http://schemas.microsoft.com/office/drawing/2014/main" id="{190897D9-BEF3-447F-B64F-A4D91E38DB5F}"/>
              </a:ext>
            </a:extLst>
          </p:cNvPr>
          <p:cNvCxnSpPr>
            <a:cxnSpLocks/>
          </p:cNvCxnSpPr>
          <p:nvPr/>
        </p:nvCxnSpPr>
        <p:spPr>
          <a:xfrm>
            <a:off x="323850" y="4475436"/>
            <a:ext cx="84963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971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5" name="Rectángulo 4">
            <a:extLst>
              <a:ext uri="{FF2B5EF4-FFF2-40B4-BE49-F238E27FC236}">
                <a16:creationId xmlns:a16="http://schemas.microsoft.com/office/drawing/2014/main" id="{CEB98A4D-F141-4358-B5CC-BB0D6EEFB6B3}"/>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14" name="Google Shape;2014;p41"/>
          <p:cNvSpPr txBox="1">
            <a:spLocks noGrp="1"/>
          </p:cNvSpPr>
          <p:nvPr>
            <p:ph type="title"/>
          </p:nvPr>
        </p:nvSpPr>
        <p:spPr>
          <a:xfrm>
            <a:off x="3588361" y="526347"/>
            <a:ext cx="6006300" cy="5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Pasos a Seguir :</a:t>
            </a:r>
            <a:endParaRPr dirty="0">
              <a:solidFill>
                <a:schemeClr val="accent5"/>
              </a:solidFill>
            </a:endParaRPr>
          </a:p>
        </p:txBody>
      </p:sp>
      <p:sp>
        <p:nvSpPr>
          <p:cNvPr id="2016" name="Google Shape;2016;p41"/>
          <p:cNvSpPr txBox="1">
            <a:spLocks noGrp="1"/>
          </p:cNvSpPr>
          <p:nvPr>
            <p:ph type="subTitle" idx="2"/>
          </p:nvPr>
        </p:nvSpPr>
        <p:spPr>
          <a:xfrm>
            <a:off x="3811645" y="1127875"/>
            <a:ext cx="4825479" cy="3271877"/>
          </a:xfrm>
          <a:prstGeom prst="rect">
            <a:avLst/>
          </a:prstGeom>
        </p:spPr>
        <p:txBody>
          <a:bodyPr spcFirstLastPara="1" wrap="square" lIns="91425" tIns="91425" rIns="91425" bIns="91425" anchor="t" anchorCtr="0">
            <a:noAutofit/>
          </a:bodyPr>
          <a:lstStyle/>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Solicitud ante el consejo curricular para la aprobación y autorización de inscripción del espacio académico Trabajo de grado I y/o II requerido, por parte del estudiante.</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Inscripción del espacio académico Trabajo de Grado I y/o II en el sistema Cóndor, por parte del coordinador del proyecto curricular.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Para la evaluación, el estudiante debe entregar evidencia de la publicación del artículo científico o la certificación de aceptación para la publicación, expedida por el editor general de la revista respectiva. </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Socialización del desarrollo del artículo científico publicado, por parte del estudiante.</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La calificación final de los espacios académicos de trabajo de grado I y II, será dada por el docente director.</a:t>
            </a:r>
          </a:p>
          <a:p>
            <a:pPr marL="228600" indent="-228600" algn="just" rtl="0" fontAlgn="base">
              <a:spcBef>
                <a:spcPts val="800"/>
              </a:spcBef>
              <a:spcAft>
                <a:spcPts val="0"/>
              </a:spcAft>
              <a:buFont typeface="+mj-lt"/>
              <a:buAutoNum type="arabicPeriod"/>
            </a:pPr>
            <a:r>
              <a:rPr lang="es-MX" b="0" i="0" u="none" strike="noStrike" dirty="0">
                <a:solidFill>
                  <a:srgbClr val="000000"/>
                </a:solidFill>
                <a:effectLst/>
                <a:latin typeface="Barlow Semi Condensed" panose="020B0604020202020204" charset="0"/>
              </a:rPr>
              <a:t>La calificación será registrada por el coordinador del proyecto curricular en el sistema Cóndor.</a:t>
            </a:r>
          </a:p>
          <a:p>
            <a:pPr algn="just" rtl="0" fontAlgn="base">
              <a:spcBef>
                <a:spcPts val="800"/>
              </a:spcBef>
              <a:spcAft>
                <a:spcPts val="0"/>
              </a:spcAft>
            </a:pPr>
            <a:endParaRPr lang="es-MX" b="0" i="0" u="none" strike="noStrike" dirty="0">
              <a:solidFill>
                <a:srgbClr val="E69138"/>
              </a:solidFill>
              <a:effectLst/>
              <a:latin typeface="Barlow Semi Condensed" panose="020B0604020202020204" charset="0"/>
            </a:endParaRPr>
          </a:p>
          <a:p>
            <a:pPr marL="171450" indent="-171450" algn="just" rtl="0" fontAlgn="base">
              <a:spcBef>
                <a:spcPts val="0"/>
              </a:spcBef>
              <a:spcAft>
                <a:spcPts val="0"/>
              </a:spcAft>
              <a:buFont typeface="Wingdings" panose="05000000000000000000" pitchFamily="2" charset="2"/>
              <a:buChar char="v"/>
            </a:pPr>
            <a:endParaRPr lang="es-MX" b="0" i="0" u="none" strike="noStrike" dirty="0">
              <a:solidFill>
                <a:schemeClr val="bg2"/>
              </a:solidFill>
              <a:effectLst/>
              <a:latin typeface="Barlow Semi Condensed" panose="020B0604020202020204" charset="0"/>
            </a:endParaRPr>
          </a:p>
        </p:txBody>
      </p:sp>
      <p:sp>
        <p:nvSpPr>
          <p:cNvPr id="7" name="CuadroTexto 6">
            <a:extLst>
              <a:ext uri="{FF2B5EF4-FFF2-40B4-BE49-F238E27FC236}">
                <a16:creationId xmlns:a16="http://schemas.microsoft.com/office/drawing/2014/main" id="{350FC742-FF2D-451A-9FA1-50C9A84B3103}"/>
              </a:ext>
            </a:extLst>
          </p:cNvPr>
          <p:cNvSpPr txBox="1"/>
          <p:nvPr/>
        </p:nvSpPr>
        <p:spPr>
          <a:xfrm>
            <a:off x="383744" y="1609651"/>
            <a:ext cx="3027302" cy="2123658"/>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200" b="1" dirty="0">
                <a:solidFill>
                  <a:schemeClr val="bg2"/>
                </a:solidFill>
                <a:latin typeface="Barlow Semi Condensed" panose="020B0604020202020204" charset="0"/>
              </a:rPr>
              <a:t>EVALUACIÓN</a:t>
            </a:r>
          </a:p>
          <a:p>
            <a:pPr algn="just"/>
            <a:endParaRPr lang="es-MX" sz="1200" dirty="0">
              <a:solidFill>
                <a:schemeClr val="bg2"/>
              </a:solidFill>
              <a:latin typeface="Barlow Semi Condensed" panose="020B0604020202020204" charset="0"/>
            </a:endParaRPr>
          </a:p>
          <a:p>
            <a:pPr algn="just"/>
            <a:r>
              <a:rPr lang="es-MX" sz="1200" dirty="0">
                <a:solidFill>
                  <a:schemeClr val="bg2"/>
                </a:solidFill>
                <a:latin typeface="Barlow Semi Condensed" panose="020B0604020202020204" charset="0"/>
              </a:rPr>
              <a:t>- El(los) estudiante(s) debe (debieron) haber socializado el desarrollo de su artículo científico publicado</a:t>
            </a:r>
          </a:p>
          <a:p>
            <a:pPr algn="just"/>
            <a:endParaRPr lang="es-MX" sz="1200" dirty="0">
              <a:solidFill>
                <a:schemeClr val="bg2"/>
              </a:solidFill>
              <a:latin typeface="Barlow Semi Condensed" panose="020B0604020202020204" charset="0"/>
            </a:endParaRPr>
          </a:p>
          <a:p>
            <a:pPr algn="just"/>
            <a:r>
              <a:rPr lang="es-MX" sz="1200" dirty="0">
                <a:solidFill>
                  <a:schemeClr val="bg2"/>
                </a:solidFill>
                <a:latin typeface="Barlow Semi Condensed" panose="020B0604020202020204" charset="0"/>
              </a:rPr>
              <a:t>- La calificación final del(los) espacio(s) académico(s) será la calificación dada por el docente director y registrada en el sistema de información académico por el respectivo coordinador. </a:t>
            </a:r>
          </a:p>
        </p:txBody>
      </p:sp>
    </p:spTree>
    <p:extLst>
      <p:ext uri="{BB962C8B-B14F-4D97-AF65-F5344CB8AC3E}">
        <p14:creationId xmlns:p14="http://schemas.microsoft.com/office/powerpoint/2010/main" val="172153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3" name="Rectángulo 2">
            <a:extLst>
              <a:ext uri="{FF2B5EF4-FFF2-40B4-BE49-F238E27FC236}">
                <a16:creationId xmlns:a16="http://schemas.microsoft.com/office/drawing/2014/main" id="{CED4CB35-BCE4-49C8-ADFF-F80F3427B06F}"/>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descr="Diagrama&#10;&#10;Descripción generada automáticamente">
            <a:extLst>
              <a:ext uri="{FF2B5EF4-FFF2-40B4-BE49-F238E27FC236}">
                <a16:creationId xmlns:a16="http://schemas.microsoft.com/office/drawing/2014/main" id="{37BFD251-2300-4A67-8746-F2440470B3EE}"/>
              </a:ext>
            </a:extLst>
          </p:cNvPr>
          <p:cNvPicPr>
            <a:picLocks noChangeAspect="1"/>
          </p:cNvPicPr>
          <p:nvPr/>
        </p:nvPicPr>
        <p:blipFill rotWithShape="1">
          <a:blip r:embed="rId3"/>
          <a:srcRect t="8269"/>
          <a:stretch/>
        </p:blipFill>
        <p:spPr>
          <a:xfrm>
            <a:off x="834580" y="175144"/>
            <a:ext cx="7405662" cy="4968356"/>
          </a:xfrm>
          <a:prstGeom prst="rect">
            <a:avLst/>
          </a:prstGeom>
        </p:spPr>
      </p:pic>
      <p:sp>
        <p:nvSpPr>
          <p:cNvPr id="2031" name="Google Shape;2031;p42"/>
          <p:cNvSpPr txBox="1">
            <a:spLocks noGrp="1"/>
          </p:cNvSpPr>
          <p:nvPr>
            <p:ph type="title" idx="4294967295"/>
          </p:nvPr>
        </p:nvSpPr>
        <p:spPr>
          <a:xfrm>
            <a:off x="7379324" y="4433776"/>
            <a:ext cx="1680423"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Diagrama</a:t>
            </a:r>
            <a:endParaRPr dirty="0">
              <a:solidFill>
                <a:schemeClr val="accent5"/>
              </a:solidFill>
            </a:endParaRPr>
          </a:p>
        </p:txBody>
      </p:sp>
    </p:spTree>
    <p:extLst>
      <p:ext uri="{BB962C8B-B14F-4D97-AF65-F5344CB8AC3E}">
        <p14:creationId xmlns:p14="http://schemas.microsoft.com/office/powerpoint/2010/main" val="1035165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AE40BAB-FCCF-4F85-90E0-BFA5A702CCAF}"/>
              </a:ext>
            </a:extLst>
          </p:cNvPr>
          <p:cNvSpPr/>
          <p:nvPr/>
        </p:nvSpPr>
        <p:spPr>
          <a:xfrm rot="16200000">
            <a:off x="-746859" y="297704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FA523D80-DF2D-4324-B8DF-87FF15C5D189}"/>
              </a:ext>
            </a:extLst>
          </p:cNvPr>
          <p:cNvSpPr>
            <a:spLocks noGrp="1"/>
          </p:cNvSpPr>
          <p:nvPr>
            <p:ph type="title"/>
          </p:nvPr>
        </p:nvSpPr>
        <p:spPr>
          <a:xfrm>
            <a:off x="621119" y="813836"/>
            <a:ext cx="5068035" cy="576000"/>
          </a:xfrm>
        </p:spPr>
        <p:txBody>
          <a:bodyPr/>
          <a:lstStyle/>
          <a:p>
            <a:r>
              <a:rPr lang="es-MX" dirty="0">
                <a:solidFill>
                  <a:schemeClr val="bg2"/>
                </a:solidFill>
              </a:rPr>
              <a:t>DOCENTE DIRECTOR Y EVALUADOR</a:t>
            </a:r>
            <a:br>
              <a:rPr lang="es-MX" dirty="0">
                <a:solidFill>
                  <a:schemeClr val="bg2"/>
                </a:solidFill>
              </a:rPr>
            </a:br>
            <a:br>
              <a:rPr lang="es-MX" dirty="0">
                <a:solidFill>
                  <a:schemeClr val="bg2"/>
                </a:solidFill>
              </a:rPr>
            </a:br>
            <a:endParaRPr lang="es-CO" dirty="0">
              <a:solidFill>
                <a:schemeClr val="bg2"/>
              </a:solidFill>
            </a:endParaRPr>
          </a:p>
        </p:txBody>
      </p:sp>
      <p:sp>
        <p:nvSpPr>
          <p:cNvPr id="3" name="Marcador de texto 2">
            <a:extLst>
              <a:ext uri="{FF2B5EF4-FFF2-40B4-BE49-F238E27FC236}">
                <a16:creationId xmlns:a16="http://schemas.microsoft.com/office/drawing/2014/main" id="{6E8509F7-A47D-4B65-9696-1FFBC92DDC1B}"/>
              </a:ext>
            </a:extLst>
          </p:cNvPr>
          <p:cNvSpPr>
            <a:spLocks noGrp="1"/>
          </p:cNvSpPr>
          <p:nvPr>
            <p:ph type="body" idx="1"/>
          </p:nvPr>
        </p:nvSpPr>
        <p:spPr>
          <a:xfrm>
            <a:off x="924395" y="2230179"/>
            <a:ext cx="7142810" cy="1419600"/>
          </a:xfrm>
        </p:spPr>
        <p:txBody>
          <a:bodyPr/>
          <a:lstStyle/>
          <a:p>
            <a:pPr marL="152400" indent="0">
              <a:buNone/>
            </a:pPr>
            <a:r>
              <a:rPr lang="es-MX" sz="1400" dirty="0"/>
              <a:t>A excepción de las modalidades de espacios académicos de posgrado y espacios académicos de profundización, la realización de todo trabajo de grado debe estar asesorada por un docente de la universidad (director).</a:t>
            </a:r>
          </a:p>
          <a:p>
            <a:pPr marL="152400" indent="0">
              <a:buNone/>
            </a:pPr>
            <a:endParaRPr lang="es-CO" sz="1400" dirty="0"/>
          </a:p>
        </p:txBody>
      </p:sp>
    </p:spTree>
    <p:extLst>
      <p:ext uri="{BB962C8B-B14F-4D97-AF65-F5344CB8AC3E}">
        <p14:creationId xmlns:p14="http://schemas.microsoft.com/office/powerpoint/2010/main" val="3594617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C82B96E-C316-414F-8EF8-7F601DC52BB5}"/>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15F49905-994C-46D2-B0C2-9246F682D185}"/>
              </a:ext>
            </a:extLst>
          </p:cNvPr>
          <p:cNvSpPr>
            <a:spLocks noGrp="1"/>
          </p:cNvSpPr>
          <p:nvPr>
            <p:ph type="title"/>
          </p:nvPr>
        </p:nvSpPr>
        <p:spPr>
          <a:xfrm>
            <a:off x="934239" y="647996"/>
            <a:ext cx="2921684" cy="576000"/>
          </a:xfrm>
          <a:noFill/>
          <a:ln>
            <a:noFill/>
          </a:ln>
        </p:spPr>
        <p:txBody>
          <a:bodyPr spcFirstLastPara="1" wrap="square" lIns="91425" tIns="91425" rIns="91425" bIns="91425" anchor="t" anchorCtr="0">
            <a:noAutofit/>
          </a:bodyPr>
          <a:lstStyle/>
          <a:p>
            <a:r>
              <a:rPr lang="es-MX" sz="2000" dirty="0"/>
              <a:t>DOCENTE DIRECTOR</a:t>
            </a:r>
            <a:endParaRPr lang="es-CO" sz="2000" dirty="0"/>
          </a:p>
        </p:txBody>
      </p:sp>
      <p:sp>
        <p:nvSpPr>
          <p:cNvPr id="3" name="Marcador de texto 2">
            <a:extLst>
              <a:ext uri="{FF2B5EF4-FFF2-40B4-BE49-F238E27FC236}">
                <a16:creationId xmlns:a16="http://schemas.microsoft.com/office/drawing/2014/main" id="{F2EBBFD5-BEBB-41C1-88F9-B2B10BB9C11C}"/>
              </a:ext>
            </a:extLst>
          </p:cNvPr>
          <p:cNvSpPr>
            <a:spLocks noGrp="1"/>
          </p:cNvSpPr>
          <p:nvPr>
            <p:ph type="body" idx="1"/>
          </p:nvPr>
        </p:nvSpPr>
        <p:spPr>
          <a:xfrm>
            <a:off x="934239" y="1194680"/>
            <a:ext cx="3254989" cy="3529500"/>
          </a:xfrm>
        </p:spPr>
        <p:style>
          <a:lnRef idx="2">
            <a:schemeClr val="accent2"/>
          </a:lnRef>
          <a:fillRef idx="1">
            <a:schemeClr val="lt1"/>
          </a:fillRef>
          <a:effectRef idx="0">
            <a:schemeClr val="accent2"/>
          </a:effectRef>
          <a:fontRef idx="minor">
            <a:schemeClr val="dk1"/>
          </a:fontRef>
        </p:style>
        <p:txBody>
          <a:bodyPr/>
          <a:lstStyle/>
          <a:p>
            <a:pPr marL="152400" indent="0">
              <a:buNone/>
            </a:pPr>
            <a:r>
              <a:rPr lang="es-MX" dirty="0"/>
              <a:t>Funciones</a:t>
            </a:r>
          </a:p>
          <a:p>
            <a:pPr marL="152400" indent="0">
              <a:buNone/>
            </a:pPr>
            <a:endParaRPr lang="es-MX" dirty="0"/>
          </a:p>
          <a:p>
            <a:r>
              <a:rPr lang="es-MX" dirty="0"/>
              <a:t>Avalar la propuesta de Trabajo de grado del estudiante.</a:t>
            </a:r>
          </a:p>
          <a:p>
            <a:r>
              <a:rPr lang="es-MX" dirty="0"/>
              <a:t>Efectuar el seguimiento al trabajo de grado. </a:t>
            </a:r>
          </a:p>
          <a:p>
            <a:r>
              <a:rPr lang="es-MX" dirty="0"/>
              <a:t>Reportar notas finales al proyecto curricular.</a:t>
            </a:r>
          </a:p>
          <a:p>
            <a:r>
              <a:rPr lang="es-MX" dirty="0"/>
              <a:t>Asistir a la socialización del trabajo de grado</a:t>
            </a:r>
          </a:p>
          <a:p>
            <a:r>
              <a:rPr lang="es-MX" dirty="0"/>
              <a:t>Vigilar el cumplimiento del estatuto de Propiedad intelectual.</a:t>
            </a:r>
          </a:p>
          <a:p>
            <a:r>
              <a:rPr lang="es-MX" dirty="0"/>
              <a:t>Firmar oportunamente las actas de evaluación del trabajo de grado del estudiante.</a:t>
            </a:r>
          </a:p>
          <a:p>
            <a:endParaRPr lang="es-CO" dirty="0"/>
          </a:p>
          <a:p>
            <a:pPr marL="152400" indent="0">
              <a:buNone/>
            </a:pPr>
            <a:r>
              <a:rPr lang="es-MX" b="1" i="1" dirty="0"/>
              <a:t>Debe ser un docente de planta o de vinculación especial TCO o MTO </a:t>
            </a:r>
            <a:endParaRPr lang="es-CO" b="1" i="1" dirty="0"/>
          </a:p>
        </p:txBody>
      </p:sp>
      <p:grpSp>
        <p:nvGrpSpPr>
          <p:cNvPr id="7" name="Grupo 6">
            <a:extLst>
              <a:ext uri="{FF2B5EF4-FFF2-40B4-BE49-F238E27FC236}">
                <a16:creationId xmlns:a16="http://schemas.microsoft.com/office/drawing/2014/main" id="{01CF4FD5-B9EA-4835-A34D-295DD12A800C}"/>
              </a:ext>
            </a:extLst>
          </p:cNvPr>
          <p:cNvGrpSpPr/>
          <p:nvPr/>
        </p:nvGrpSpPr>
        <p:grpSpPr>
          <a:xfrm>
            <a:off x="4843697" y="709800"/>
            <a:ext cx="4087500" cy="4014380"/>
            <a:chOff x="4269539" y="709800"/>
            <a:chExt cx="4087500" cy="4014380"/>
          </a:xfrm>
        </p:grpSpPr>
        <p:sp>
          <p:nvSpPr>
            <p:cNvPr id="5" name="Título 1">
              <a:extLst>
                <a:ext uri="{FF2B5EF4-FFF2-40B4-BE49-F238E27FC236}">
                  <a16:creationId xmlns:a16="http://schemas.microsoft.com/office/drawing/2014/main" id="{2A759F4E-724D-4756-81F4-4EB9AE6B19CE}"/>
                </a:ext>
              </a:extLst>
            </p:cNvPr>
            <p:cNvSpPr txBox="1">
              <a:spLocks/>
            </p:cNvSpPr>
            <p:nvPr/>
          </p:nvSpPr>
          <p:spPr>
            <a:xfrm>
              <a:off x="4269539" y="709800"/>
              <a:ext cx="4087500" cy="57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9pPr>
            </a:lstStyle>
            <a:p>
              <a:r>
                <a:rPr lang="es-MX" sz="2000" dirty="0"/>
                <a:t>DOCENTE EVALUADOR</a:t>
              </a:r>
              <a:endParaRPr lang="es-CO" sz="2000" dirty="0"/>
            </a:p>
          </p:txBody>
        </p:sp>
        <p:sp>
          <p:nvSpPr>
            <p:cNvPr id="6" name="Marcador de texto 2">
              <a:extLst>
                <a:ext uri="{FF2B5EF4-FFF2-40B4-BE49-F238E27FC236}">
                  <a16:creationId xmlns:a16="http://schemas.microsoft.com/office/drawing/2014/main" id="{AE03FDD8-EA49-4430-AD88-C00DA804DFE1}"/>
                </a:ext>
              </a:extLst>
            </p:cNvPr>
            <p:cNvSpPr txBox="1">
              <a:spLocks/>
            </p:cNvSpPr>
            <p:nvPr/>
          </p:nvSpPr>
          <p:spPr>
            <a:xfrm>
              <a:off x="4685794" y="1194680"/>
              <a:ext cx="3254989" cy="352950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Barlow Semi Condensed Medium"/>
                <a:buAutoNum type="arabicPeriod"/>
                <a:defRPr sz="1200" b="0" i="0" u="none" strike="noStrike" cap="none">
                  <a:solidFill>
                    <a:schemeClr val="dk2"/>
                  </a:solidFill>
                  <a:latin typeface="Barlow Semi Condensed"/>
                  <a:ea typeface="Barlow Semi Condensed"/>
                  <a:cs typeface="Barlow Semi Condensed"/>
                  <a:sym typeface="Barlow Semi Condensed"/>
                </a:defRPr>
              </a:lvl1pPr>
              <a:lvl2pPr marL="914400" marR="0" lvl="1"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Barlow Semi Condensed"/>
                  <a:ea typeface="Barlow Semi Condensed"/>
                  <a:cs typeface="Barlow Semi Condensed"/>
                  <a:sym typeface="Barlow Semi Condensed"/>
                </a:defRPr>
              </a:lvl2pPr>
              <a:lvl3pPr marL="1371600" marR="0" lvl="2"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Barlow Semi Condensed"/>
                  <a:ea typeface="Barlow Semi Condensed"/>
                  <a:cs typeface="Barlow Semi Condensed"/>
                  <a:sym typeface="Barlow Semi Condensed"/>
                </a:defRPr>
              </a:lvl3pPr>
              <a:lvl4pPr marL="1828800" marR="0" lvl="3"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Barlow Semi Condensed"/>
                  <a:ea typeface="Barlow Semi Condensed"/>
                  <a:cs typeface="Barlow Semi Condensed"/>
                  <a:sym typeface="Barlow Semi Condensed"/>
                </a:defRPr>
              </a:lvl4pPr>
              <a:lvl5pPr marL="2286000" marR="0" lvl="4"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Barlow Semi Condensed"/>
                  <a:ea typeface="Barlow Semi Condensed"/>
                  <a:cs typeface="Barlow Semi Condensed"/>
                  <a:sym typeface="Barlow Semi Condensed"/>
                </a:defRPr>
              </a:lvl5pPr>
              <a:lvl6pPr marL="2743200" marR="0" lvl="5"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Barlow Semi Condensed"/>
                  <a:ea typeface="Barlow Semi Condensed"/>
                  <a:cs typeface="Barlow Semi Condensed"/>
                  <a:sym typeface="Barlow Semi Condensed"/>
                </a:defRPr>
              </a:lvl6pPr>
              <a:lvl7pPr marL="3200400" marR="0" lvl="6"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Barlow Semi Condensed"/>
                  <a:ea typeface="Barlow Semi Condensed"/>
                  <a:cs typeface="Barlow Semi Condensed"/>
                  <a:sym typeface="Barlow Semi Condensed"/>
                </a:defRPr>
              </a:lvl7pPr>
              <a:lvl8pPr marL="3657600" marR="0" lvl="7"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Barlow Semi Condensed"/>
                  <a:ea typeface="Barlow Semi Condensed"/>
                  <a:cs typeface="Barlow Semi Condensed"/>
                  <a:sym typeface="Barlow Semi Condensed"/>
                </a:defRPr>
              </a:lvl8pPr>
              <a:lvl9pPr marL="4114800" marR="0" lvl="8"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Barlow Semi Condensed"/>
                  <a:ea typeface="Barlow Semi Condensed"/>
                  <a:cs typeface="Barlow Semi Condensed"/>
                  <a:sym typeface="Barlow Semi Condensed"/>
                </a:defRPr>
              </a:lvl9pPr>
            </a:lstStyle>
            <a:p>
              <a:pPr marL="152400" indent="0">
                <a:buFont typeface="Barlow Semi Condensed Medium"/>
                <a:buNone/>
              </a:pPr>
              <a:r>
                <a:rPr lang="es-MX" dirty="0"/>
                <a:t>Funciones</a:t>
              </a:r>
            </a:p>
            <a:p>
              <a:pPr marL="152400" indent="0">
                <a:buFont typeface="Barlow Semi Condensed Medium"/>
                <a:buNone/>
              </a:pPr>
              <a:endParaRPr lang="es-MX" dirty="0"/>
            </a:p>
            <a:p>
              <a:r>
                <a:rPr lang="es-MX" dirty="0"/>
                <a:t>Revisa y evalúa el informe final del trabajo de grado y los productos finales.</a:t>
              </a:r>
            </a:p>
            <a:p>
              <a:r>
                <a:rPr lang="es-MX" dirty="0"/>
                <a:t>Asistir a la socialización</a:t>
              </a:r>
            </a:p>
            <a:p>
              <a:r>
                <a:rPr lang="es-MX" dirty="0"/>
                <a:t>Reportar la calificación final a la coordinación del proyecto curricular.</a:t>
              </a:r>
            </a:p>
            <a:p>
              <a:r>
                <a:rPr lang="es-MX" dirty="0"/>
                <a:t>Firmar oportunamente las actas de evaluación del trabajo de grado del estudiante.</a:t>
              </a:r>
            </a:p>
            <a:p>
              <a:pPr marL="152400" indent="0">
                <a:buNone/>
              </a:pPr>
              <a:endParaRPr lang="es-MX" dirty="0"/>
            </a:p>
            <a:p>
              <a:pPr marL="152400" indent="0">
                <a:buNone/>
              </a:pPr>
              <a:r>
                <a:rPr lang="es-MX" b="1" i="1" dirty="0"/>
                <a:t>Designado por el consejo curricular</a:t>
              </a:r>
            </a:p>
            <a:p>
              <a:endParaRPr lang="es-CO" dirty="0"/>
            </a:p>
            <a:p>
              <a:pPr marL="152400" indent="0">
                <a:buFont typeface="Barlow Semi Condensed Medium"/>
                <a:buNone/>
              </a:pPr>
              <a:r>
                <a:rPr lang="es-MX" b="1" i="1" dirty="0"/>
                <a:t>Puede ser un docente de planta o de vinculación especial TCO o MTO </a:t>
              </a:r>
              <a:endParaRPr lang="es-CO" b="1" i="1" dirty="0"/>
            </a:p>
          </p:txBody>
        </p:sp>
      </p:grpSp>
      <p:sp>
        <p:nvSpPr>
          <p:cNvPr id="9" name="CuadroTexto 8">
            <a:extLst>
              <a:ext uri="{FF2B5EF4-FFF2-40B4-BE49-F238E27FC236}">
                <a16:creationId xmlns:a16="http://schemas.microsoft.com/office/drawing/2014/main" id="{E9DB9F9A-01B9-400A-89D0-CC82BF1FACA9}"/>
              </a:ext>
            </a:extLst>
          </p:cNvPr>
          <p:cNvSpPr txBox="1"/>
          <p:nvPr/>
        </p:nvSpPr>
        <p:spPr>
          <a:xfrm>
            <a:off x="273352" y="204460"/>
            <a:ext cx="7918148"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ctr">
              <a:buClr>
                <a:schemeClr val="dk2"/>
              </a:buClr>
              <a:buSzPts val="2800"/>
              <a:buFont typeface="Fjalla One"/>
              <a:buNone/>
              <a:defRPr sz="2000">
                <a:solidFill>
                  <a:schemeClr val="dk2"/>
                </a:solidFill>
                <a:latin typeface="Fjalla One"/>
                <a:ea typeface="Fjalla One"/>
                <a:cs typeface="Fjalla One"/>
                <a:sym typeface="Fjalla One"/>
              </a:defRPr>
            </a:lvl1pPr>
            <a:lvl2pPr algn="ctr">
              <a:buClr>
                <a:schemeClr val="dk2"/>
              </a:buClr>
              <a:buSzPts val="2800"/>
              <a:buFont typeface="Fjalla One"/>
              <a:buNone/>
              <a:defRPr sz="2800">
                <a:solidFill>
                  <a:schemeClr val="dk2"/>
                </a:solidFill>
                <a:latin typeface="Fjalla One"/>
                <a:ea typeface="Fjalla One"/>
                <a:cs typeface="Fjalla One"/>
                <a:sym typeface="Fjalla One"/>
              </a:defRPr>
            </a:lvl2pPr>
            <a:lvl3pPr algn="ctr">
              <a:buClr>
                <a:schemeClr val="dk2"/>
              </a:buClr>
              <a:buSzPts val="2800"/>
              <a:buFont typeface="Fjalla One"/>
              <a:buNone/>
              <a:defRPr sz="2800">
                <a:solidFill>
                  <a:schemeClr val="dk2"/>
                </a:solidFill>
                <a:latin typeface="Fjalla One"/>
                <a:ea typeface="Fjalla One"/>
                <a:cs typeface="Fjalla One"/>
                <a:sym typeface="Fjalla One"/>
              </a:defRPr>
            </a:lvl3pPr>
            <a:lvl4pPr algn="ctr">
              <a:buClr>
                <a:schemeClr val="dk2"/>
              </a:buClr>
              <a:buSzPts val="2800"/>
              <a:buFont typeface="Fjalla One"/>
              <a:buNone/>
              <a:defRPr sz="2800">
                <a:solidFill>
                  <a:schemeClr val="dk2"/>
                </a:solidFill>
                <a:latin typeface="Fjalla One"/>
                <a:ea typeface="Fjalla One"/>
                <a:cs typeface="Fjalla One"/>
                <a:sym typeface="Fjalla One"/>
              </a:defRPr>
            </a:lvl4pPr>
            <a:lvl5pPr algn="ctr">
              <a:buClr>
                <a:schemeClr val="dk2"/>
              </a:buClr>
              <a:buSzPts val="2800"/>
              <a:buFont typeface="Fjalla One"/>
              <a:buNone/>
              <a:defRPr sz="2800">
                <a:solidFill>
                  <a:schemeClr val="dk2"/>
                </a:solidFill>
                <a:latin typeface="Fjalla One"/>
                <a:ea typeface="Fjalla One"/>
                <a:cs typeface="Fjalla One"/>
                <a:sym typeface="Fjalla One"/>
              </a:defRPr>
            </a:lvl5pPr>
            <a:lvl6pPr algn="ctr">
              <a:buClr>
                <a:schemeClr val="dk2"/>
              </a:buClr>
              <a:buSzPts val="2800"/>
              <a:buFont typeface="Fjalla One"/>
              <a:buNone/>
              <a:defRPr sz="2800">
                <a:solidFill>
                  <a:schemeClr val="dk2"/>
                </a:solidFill>
                <a:latin typeface="Fjalla One"/>
                <a:ea typeface="Fjalla One"/>
                <a:cs typeface="Fjalla One"/>
                <a:sym typeface="Fjalla One"/>
              </a:defRPr>
            </a:lvl6pPr>
            <a:lvl7pPr algn="ctr">
              <a:buClr>
                <a:schemeClr val="dk2"/>
              </a:buClr>
              <a:buSzPts val="2800"/>
              <a:buFont typeface="Fjalla One"/>
              <a:buNone/>
              <a:defRPr sz="2800">
                <a:solidFill>
                  <a:schemeClr val="dk2"/>
                </a:solidFill>
                <a:latin typeface="Fjalla One"/>
                <a:ea typeface="Fjalla One"/>
                <a:cs typeface="Fjalla One"/>
                <a:sym typeface="Fjalla One"/>
              </a:defRPr>
            </a:lvl7pPr>
            <a:lvl8pPr algn="ctr">
              <a:buClr>
                <a:schemeClr val="dk2"/>
              </a:buClr>
              <a:buSzPts val="2800"/>
              <a:buFont typeface="Fjalla One"/>
              <a:buNone/>
              <a:defRPr sz="2800">
                <a:solidFill>
                  <a:schemeClr val="dk2"/>
                </a:solidFill>
                <a:latin typeface="Fjalla One"/>
                <a:ea typeface="Fjalla One"/>
                <a:cs typeface="Fjalla One"/>
                <a:sym typeface="Fjalla One"/>
              </a:defRPr>
            </a:lvl8pPr>
            <a:lvl9pPr algn="ctr">
              <a:buClr>
                <a:schemeClr val="dk2"/>
              </a:buClr>
              <a:buSzPts val="2800"/>
              <a:buFont typeface="Fjalla One"/>
              <a:buNone/>
              <a:defRPr sz="2800">
                <a:solidFill>
                  <a:schemeClr val="dk2"/>
                </a:solidFill>
                <a:latin typeface="Fjalla One"/>
                <a:ea typeface="Fjalla One"/>
                <a:cs typeface="Fjalla One"/>
                <a:sym typeface="Fjalla One"/>
              </a:defRPr>
            </a:lvl9pPr>
          </a:lstStyle>
          <a:p>
            <a:r>
              <a:rPr lang="es-MX" dirty="0"/>
              <a:t>FUNCIONES DE DOCENTE DIRECTOR Y EVALUADOR</a:t>
            </a:r>
            <a:endParaRPr lang="en-US" dirty="0"/>
          </a:p>
        </p:txBody>
      </p:sp>
    </p:spTree>
    <p:extLst>
      <p:ext uri="{BB962C8B-B14F-4D97-AF65-F5344CB8AC3E}">
        <p14:creationId xmlns:p14="http://schemas.microsoft.com/office/powerpoint/2010/main" val="699900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7"/>
        <p:cNvGrpSpPr/>
        <p:nvPr/>
      </p:nvGrpSpPr>
      <p:grpSpPr>
        <a:xfrm>
          <a:off x="0" y="0"/>
          <a:ext cx="0" cy="0"/>
          <a:chOff x="0" y="0"/>
          <a:chExt cx="0" cy="0"/>
        </a:xfrm>
      </p:grpSpPr>
      <p:sp>
        <p:nvSpPr>
          <p:cNvPr id="247" name="Rectángulo 246">
            <a:extLst>
              <a:ext uri="{FF2B5EF4-FFF2-40B4-BE49-F238E27FC236}">
                <a16:creationId xmlns:a16="http://schemas.microsoft.com/office/drawing/2014/main" id="{19DBD2C0-F3BC-49B9-9714-2CF27F35577B}"/>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28" name="Google Shape;2528;p51"/>
          <p:cNvSpPr txBox="1">
            <a:spLocks noGrp="1"/>
          </p:cNvSpPr>
          <p:nvPr>
            <p:ph type="title"/>
          </p:nvPr>
        </p:nvSpPr>
        <p:spPr>
          <a:xfrm>
            <a:off x="714650" y="370226"/>
            <a:ext cx="4654792"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PROCEDIMIENTOS GENERALES</a:t>
            </a:r>
            <a:endParaRPr dirty="0"/>
          </a:p>
        </p:txBody>
      </p:sp>
      <p:sp>
        <p:nvSpPr>
          <p:cNvPr id="14" name="Marcador de texto 13">
            <a:extLst>
              <a:ext uri="{FF2B5EF4-FFF2-40B4-BE49-F238E27FC236}">
                <a16:creationId xmlns:a16="http://schemas.microsoft.com/office/drawing/2014/main" id="{B7741317-0C51-4719-BFD1-55A69709F14F}"/>
              </a:ext>
            </a:extLst>
          </p:cNvPr>
          <p:cNvSpPr>
            <a:spLocks noGrp="1"/>
          </p:cNvSpPr>
          <p:nvPr>
            <p:ph type="body" idx="1"/>
          </p:nvPr>
        </p:nvSpPr>
        <p:spPr>
          <a:xfrm>
            <a:off x="552675" y="1077823"/>
            <a:ext cx="7705500" cy="2746372"/>
          </a:xfrm>
        </p:spPr>
        <p:txBody>
          <a:bodyPr/>
          <a:lstStyle/>
          <a:p>
            <a:pPr marL="152400" indent="0">
              <a:buNone/>
            </a:pPr>
            <a:r>
              <a:rPr lang="es-MX" sz="2000" b="1" dirty="0"/>
              <a:t>Inscripción:</a:t>
            </a:r>
          </a:p>
          <a:p>
            <a:pPr marL="152400" indent="0">
              <a:buNone/>
            </a:pPr>
            <a:endParaRPr lang="es-MX" sz="2000" b="1" dirty="0"/>
          </a:p>
          <a:p>
            <a:pPr marL="152400" indent="0">
              <a:buNone/>
            </a:pPr>
            <a:r>
              <a:rPr lang="es-MX" sz="1400" dirty="0"/>
              <a:t>Fechas importantes</a:t>
            </a:r>
            <a:endParaRPr lang="es-MX" dirty="0"/>
          </a:p>
          <a:p>
            <a:pPr marL="152400" indent="0">
              <a:buNone/>
            </a:pPr>
            <a:r>
              <a:rPr lang="es-MX" dirty="0"/>
              <a:t>	</a:t>
            </a:r>
          </a:p>
          <a:p>
            <a:pPr marL="152400" indent="0">
              <a:buNone/>
            </a:pPr>
            <a:endParaRPr lang="es-MX" dirty="0"/>
          </a:p>
          <a:p>
            <a:pPr marL="152400" indent="0">
              <a:buNone/>
            </a:pPr>
            <a:endParaRPr lang="es-MX" dirty="0"/>
          </a:p>
          <a:p>
            <a:pPr marL="152400" indent="0">
              <a:buNone/>
            </a:pPr>
            <a:endParaRPr lang="es-MX" dirty="0"/>
          </a:p>
          <a:p>
            <a:pPr marL="152400" indent="0">
              <a:buNone/>
            </a:pPr>
            <a:endParaRPr lang="es-MX" dirty="0"/>
          </a:p>
          <a:p>
            <a:pPr marL="152400" indent="0">
              <a:buNone/>
            </a:pPr>
            <a:endParaRPr lang="es-MX" dirty="0"/>
          </a:p>
          <a:p>
            <a:pPr marL="152400" indent="0">
              <a:buNone/>
            </a:pPr>
            <a:endParaRPr lang="es-MX" dirty="0"/>
          </a:p>
          <a:p>
            <a:pPr marL="152400" indent="0">
              <a:buNone/>
            </a:pPr>
            <a:endParaRPr lang="es-MX" dirty="0"/>
          </a:p>
          <a:p>
            <a:pPr marL="152400" indent="0">
              <a:buNone/>
            </a:pPr>
            <a:r>
              <a:rPr lang="es-MX" dirty="0"/>
              <a:t>. </a:t>
            </a:r>
          </a:p>
          <a:p>
            <a:pPr marL="152400" indent="0">
              <a:buNone/>
            </a:pPr>
            <a:endParaRPr lang="es-CO" dirty="0"/>
          </a:p>
        </p:txBody>
      </p:sp>
      <p:sp>
        <p:nvSpPr>
          <p:cNvPr id="7" name="CuadroTexto 6">
            <a:extLst>
              <a:ext uri="{FF2B5EF4-FFF2-40B4-BE49-F238E27FC236}">
                <a16:creationId xmlns:a16="http://schemas.microsoft.com/office/drawing/2014/main" id="{A80336AD-6FDA-4D82-9718-187523FCE9B2}"/>
              </a:ext>
            </a:extLst>
          </p:cNvPr>
          <p:cNvSpPr txBox="1"/>
          <p:nvPr/>
        </p:nvSpPr>
        <p:spPr>
          <a:xfrm>
            <a:off x="641092" y="4406528"/>
            <a:ext cx="7446169" cy="646331"/>
          </a:xfrm>
          <a:prstGeom prst="rect">
            <a:avLst/>
          </a:prstGeom>
          <a:noFill/>
        </p:spPr>
        <p:txBody>
          <a:bodyPr wrap="square">
            <a:spAutoFit/>
          </a:bodyPr>
          <a:lstStyle/>
          <a:p>
            <a:pPr marL="152400">
              <a:buClr>
                <a:srgbClr val="434343"/>
              </a:buClr>
              <a:buSzPts val="1200"/>
            </a:pPr>
            <a:r>
              <a:rPr lang="es-MX" sz="1200" b="1" dirty="0">
                <a:solidFill>
                  <a:schemeClr val="dk2"/>
                </a:solidFill>
                <a:latin typeface="Barlow Semi Condensed"/>
                <a:sym typeface="Barlow Semi Condensed"/>
              </a:rPr>
              <a:t>*Nota: </a:t>
            </a:r>
            <a:r>
              <a:rPr lang="es-MX" sz="1200" dirty="0">
                <a:solidFill>
                  <a:schemeClr val="dk2"/>
                </a:solidFill>
                <a:latin typeface="Barlow Semi Condensed"/>
                <a:sym typeface="Barlow Semi Condensed"/>
              </a:rPr>
              <a:t>Si al inscribir  TGI y/o TGII el número de créditos excede a los 18 , se debe radicar la solicitud de </a:t>
            </a:r>
            <a:r>
              <a:rPr lang="es-MX" sz="1200" dirty="0" err="1">
                <a:solidFill>
                  <a:schemeClr val="dk2"/>
                </a:solidFill>
                <a:latin typeface="Barlow Semi Condensed"/>
                <a:sym typeface="Barlow Semi Condensed"/>
              </a:rPr>
              <a:t>extracréditos</a:t>
            </a:r>
            <a:r>
              <a:rPr lang="es-MX" sz="1200" dirty="0">
                <a:solidFill>
                  <a:schemeClr val="dk2"/>
                </a:solidFill>
                <a:latin typeface="Barlow Semi Condensed"/>
                <a:sym typeface="Barlow Semi Condensed"/>
              </a:rPr>
              <a:t> al consejo curricular (Acuerdo No. 9 de 2006 del Consejo Académico). (Una semana antes del inicio de clases).</a:t>
            </a:r>
          </a:p>
          <a:p>
            <a:pPr marL="152400">
              <a:buClr>
                <a:srgbClr val="434343"/>
              </a:buClr>
              <a:buSzPts val="1200"/>
            </a:pPr>
            <a:r>
              <a:rPr lang="es-MX" sz="1200" b="1" dirty="0">
                <a:solidFill>
                  <a:schemeClr val="dk2"/>
                </a:solidFill>
                <a:latin typeface="Barlow Semi Condensed"/>
                <a:sym typeface="Barlow Semi Condensed"/>
              </a:rPr>
              <a:t>**Nota</a:t>
            </a:r>
            <a:r>
              <a:rPr lang="es-MX" sz="1200" dirty="0">
                <a:solidFill>
                  <a:schemeClr val="dk2"/>
                </a:solidFill>
                <a:latin typeface="Barlow Semi Condensed"/>
                <a:sym typeface="Barlow Semi Condensed"/>
              </a:rPr>
              <a:t>: Una vez  se haya inscrito el espacio, de TGI y /o TGII se le hará  llegar un documento de notificación al estudiante. </a:t>
            </a:r>
            <a:endParaRPr lang="es-CO" sz="1200" dirty="0">
              <a:solidFill>
                <a:schemeClr val="dk2"/>
              </a:solidFill>
              <a:latin typeface="Barlow Semi Condensed"/>
              <a:sym typeface="Barlow Semi Condensed"/>
            </a:endParaRPr>
          </a:p>
        </p:txBody>
      </p:sp>
      <p:graphicFrame>
        <p:nvGraphicFramePr>
          <p:cNvPr id="2" name="Tabla 2">
            <a:extLst>
              <a:ext uri="{FF2B5EF4-FFF2-40B4-BE49-F238E27FC236}">
                <a16:creationId xmlns:a16="http://schemas.microsoft.com/office/drawing/2014/main" id="{74DFCDCE-E2B3-4BBA-8B15-61E542AE9D4E}"/>
              </a:ext>
            </a:extLst>
          </p:cNvPr>
          <p:cNvGraphicFramePr>
            <a:graphicFrameLocks noGrp="1"/>
          </p:cNvGraphicFramePr>
          <p:nvPr>
            <p:extLst>
              <p:ext uri="{D42A27DB-BD31-4B8C-83A1-F6EECF244321}">
                <p14:modId xmlns:p14="http://schemas.microsoft.com/office/powerpoint/2010/main" val="355830454"/>
              </p:ext>
            </p:extLst>
          </p:nvPr>
        </p:nvGraphicFramePr>
        <p:xfrm>
          <a:off x="714650" y="2001933"/>
          <a:ext cx="7543525" cy="2063743"/>
        </p:xfrm>
        <a:graphic>
          <a:graphicData uri="http://schemas.openxmlformats.org/drawingml/2006/table">
            <a:tbl>
              <a:tblPr firstRow="1" bandRow="1">
                <a:tableStyleId>{434273B7-1D87-4C1E-B6AB-530A2A92DE78}</a:tableStyleId>
              </a:tblPr>
              <a:tblGrid>
                <a:gridCol w="3306848">
                  <a:extLst>
                    <a:ext uri="{9D8B030D-6E8A-4147-A177-3AD203B41FA5}">
                      <a16:colId xmlns:a16="http://schemas.microsoft.com/office/drawing/2014/main" val="3470661692"/>
                    </a:ext>
                  </a:extLst>
                </a:gridCol>
                <a:gridCol w="2474995">
                  <a:extLst>
                    <a:ext uri="{9D8B030D-6E8A-4147-A177-3AD203B41FA5}">
                      <a16:colId xmlns:a16="http://schemas.microsoft.com/office/drawing/2014/main" val="2159557308"/>
                    </a:ext>
                  </a:extLst>
                </a:gridCol>
                <a:gridCol w="1761682">
                  <a:extLst>
                    <a:ext uri="{9D8B030D-6E8A-4147-A177-3AD203B41FA5}">
                      <a16:colId xmlns:a16="http://schemas.microsoft.com/office/drawing/2014/main" val="3186143745"/>
                    </a:ext>
                  </a:extLst>
                </a:gridCol>
              </a:tblGrid>
              <a:tr h="341888">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1" i="0" u="none" strike="noStrike" cap="none" dirty="0">
                          <a:solidFill>
                            <a:schemeClr val="dk2"/>
                          </a:solidFill>
                          <a:latin typeface="Barlow Semi Condensed"/>
                          <a:sym typeface="Barlow Semi Condensed"/>
                        </a:rPr>
                        <a:t>Actividades</a:t>
                      </a:r>
                      <a:endParaRPr lang="en-US" sz="1400" b="1" i="0" u="none" strike="noStrike" cap="none" dirty="0">
                        <a:solidFill>
                          <a:schemeClr val="dk2"/>
                        </a:solidFill>
                        <a:latin typeface="Barlow Semi Condensed"/>
                        <a:sym typeface="Barlow Semi Condensed"/>
                      </a:endParaRPr>
                    </a:p>
                  </a:txBody>
                  <a:tcPr>
                    <a:solidFill>
                      <a:schemeClr val="accent4"/>
                    </a:solidFill>
                  </a:tcPr>
                </a:tc>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1" i="0" u="none" strike="noStrike" cap="none" dirty="0">
                          <a:solidFill>
                            <a:schemeClr val="dk2"/>
                          </a:solidFill>
                          <a:latin typeface="Barlow Semi Condensed"/>
                          <a:sym typeface="Barlow Semi Condensed"/>
                        </a:rPr>
                        <a:t>Tiempos </a:t>
                      </a:r>
                      <a:endParaRPr lang="en-US" sz="1400" b="1" i="0" u="none" strike="noStrike" cap="none" dirty="0">
                        <a:solidFill>
                          <a:schemeClr val="dk2"/>
                        </a:solidFill>
                        <a:latin typeface="Barlow Semi Condensed"/>
                        <a:sym typeface="Barlow Semi Condensed"/>
                      </a:endParaRPr>
                    </a:p>
                  </a:txBody>
                  <a:tcPr>
                    <a:solidFill>
                      <a:schemeClr val="accent4"/>
                    </a:solidFill>
                  </a:tcPr>
                </a:tc>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1" i="0" u="none" strike="noStrike" cap="none" dirty="0">
                          <a:solidFill>
                            <a:schemeClr val="dk2"/>
                          </a:solidFill>
                          <a:latin typeface="Barlow Semi Condensed"/>
                          <a:sym typeface="Barlow Semi Condensed"/>
                        </a:rPr>
                        <a:t>Responsables</a:t>
                      </a:r>
                      <a:endParaRPr lang="en-US" sz="1400" b="1" i="0" u="none" strike="noStrike" cap="none" dirty="0">
                        <a:solidFill>
                          <a:schemeClr val="dk2"/>
                        </a:solidFill>
                        <a:latin typeface="Barlow Semi Condensed"/>
                        <a:sym typeface="Barlow Semi Condensed"/>
                      </a:endParaRPr>
                    </a:p>
                  </a:txBody>
                  <a:tcPr>
                    <a:solidFill>
                      <a:schemeClr val="accent4"/>
                    </a:solidFill>
                  </a:tcPr>
                </a:tc>
                <a:extLst>
                  <a:ext uri="{0D108BD9-81ED-4DB2-BD59-A6C34878D82A}">
                    <a16:rowId xmlns:a16="http://schemas.microsoft.com/office/drawing/2014/main" val="1929535623"/>
                  </a:ext>
                </a:extLst>
              </a:tr>
              <a:tr h="539979">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0" i="0" u="none" strike="noStrike" cap="none" dirty="0">
                          <a:solidFill>
                            <a:schemeClr val="dk2"/>
                          </a:solidFill>
                          <a:latin typeface="Barlow Semi Condensed"/>
                          <a:sym typeface="Barlow Semi Condensed"/>
                        </a:rPr>
                        <a:t>Solicitud para la aprobación de la modalidad de trabajo de grado</a:t>
                      </a:r>
                      <a:endParaRPr lang="en-US" sz="1400" b="0" i="0" u="none" strike="noStrike" cap="none" dirty="0">
                        <a:solidFill>
                          <a:schemeClr val="dk2"/>
                        </a:solidFill>
                        <a:latin typeface="Barlow Semi Condensed"/>
                        <a:sym typeface="Barlow Semi Condensed"/>
                      </a:endParaRPr>
                    </a:p>
                  </a:txBody>
                  <a:tcPr/>
                </a:tc>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0" i="0" u="none" strike="noStrike" cap="none" dirty="0">
                          <a:solidFill>
                            <a:schemeClr val="dk2"/>
                          </a:solidFill>
                          <a:latin typeface="Barlow Semi Condensed"/>
                          <a:sym typeface="Barlow Semi Condensed"/>
                        </a:rPr>
                        <a:t>*Primera semana del semestre</a:t>
                      </a:r>
                      <a:endParaRPr lang="en-US" sz="1400" b="0" i="0" u="none" strike="noStrike" cap="none" dirty="0">
                        <a:solidFill>
                          <a:schemeClr val="dk2"/>
                        </a:solidFill>
                        <a:latin typeface="Barlow Semi Condensed"/>
                        <a:sym typeface="Barlow Semi Condensed"/>
                      </a:endParaRPr>
                    </a:p>
                  </a:txBody>
                  <a:tcPr/>
                </a:tc>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0" i="0" u="none" strike="noStrike" cap="none" dirty="0">
                          <a:solidFill>
                            <a:schemeClr val="dk2"/>
                          </a:solidFill>
                          <a:latin typeface="Barlow Semi Condensed"/>
                          <a:sym typeface="Barlow Semi Condensed"/>
                        </a:rPr>
                        <a:t>Estudiantes</a:t>
                      </a:r>
                      <a:endParaRPr lang="en-US" sz="1400" b="0" i="0" u="none" strike="noStrike" cap="none" dirty="0">
                        <a:solidFill>
                          <a:schemeClr val="dk2"/>
                        </a:solidFill>
                        <a:latin typeface="Barlow Semi Condensed"/>
                        <a:sym typeface="Barlow Semi Condensed"/>
                      </a:endParaRPr>
                    </a:p>
                  </a:txBody>
                  <a:tcPr/>
                </a:tc>
                <a:extLst>
                  <a:ext uri="{0D108BD9-81ED-4DB2-BD59-A6C34878D82A}">
                    <a16:rowId xmlns:a16="http://schemas.microsoft.com/office/drawing/2014/main" val="312994201"/>
                  </a:ext>
                </a:extLst>
              </a:tr>
              <a:tr h="569444">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0" i="0" u="none" strike="noStrike" cap="none" dirty="0">
                          <a:solidFill>
                            <a:schemeClr val="dk2"/>
                          </a:solidFill>
                          <a:latin typeface="Barlow Semi Condensed"/>
                          <a:sym typeface="Barlow Semi Condensed"/>
                        </a:rPr>
                        <a:t>Aprobación de trabajos de grado</a:t>
                      </a:r>
                      <a:endParaRPr lang="en-US" sz="1400" b="0" i="0" u="none" strike="noStrike" cap="none" dirty="0">
                        <a:solidFill>
                          <a:schemeClr val="dk2"/>
                        </a:solidFill>
                        <a:latin typeface="Barlow Semi Condensed"/>
                        <a:sym typeface="Barlow Semi Condensed"/>
                      </a:endParaRPr>
                    </a:p>
                  </a:txBody>
                  <a:tcPr/>
                </a:tc>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0" i="0" u="none" strike="noStrike" cap="none" dirty="0">
                          <a:solidFill>
                            <a:schemeClr val="dk2"/>
                          </a:solidFill>
                          <a:latin typeface="Barlow Semi Condensed"/>
                          <a:sym typeface="Barlow Semi Condensed"/>
                        </a:rPr>
                        <a:t>Segunda semana</a:t>
                      </a:r>
                      <a:endParaRPr lang="en-US" sz="1400" b="0" i="0" u="none" strike="noStrike" cap="none" dirty="0">
                        <a:solidFill>
                          <a:schemeClr val="dk2"/>
                        </a:solidFill>
                        <a:latin typeface="Barlow Semi Condensed"/>
                        <a:sym typeface="Barlow Semi Condensed"/>
                      </a:endParaRPr>
                    </a:p>
                  </a:txBody>
                  <a:tcPr/>
                </a:tc>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0" i="0" u="none" strike="noStrike" cap="none" dirty="0">
                          <a:solidFill>
                            <a:schemeClr val="dk2"/>
                          </a:solidFill>
                          <a:latin typeface="Barlow Semi Condensed"/>
                          <a:sym typeface="Barlow Semi Condensed"/>
                        </a:rPr>
                        <a:t>Consejo curricular</a:t>
                      </a:r>
                      <a:endParaRPr lang="en-US" sz="1400" b="0" i="0" u="none" strike="noStrike" cap="none" dirty="0">
                        <a:solidFill>
                          <a:schemeClr val="dk2"/>
                        </a:solidFill>
                        <a:latin typeface="Barlow Semi Condensed"/>
                        <a:sym typeface="Barlow Semi Condensed"/>
                      </a:endParaRPr>
                    </a:p>
                  </a:txBody>
                  <a:tcPr/>
                </a:tc>
                <a:extLst>
                  <a:ext uri="{0D108BD9-81ED-4DB2-BD59-A6C34878D82A}">
                    <a16:rowId xmlns:a16="http://schemas.microsoft.com/office/drawing/2014/main" val="318961289"/>
                  </a:ext>
                </a:extLst>
              </a:tr>
              <a:tr h="612432">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0" i="0" u="none" strike="noStrike" cap="none" dirty="0">
                          <a:solidFill>
                            <a:schemeClr val="dk2"/>
                          </a:solidFill>
                          <a:latin typeface="Barlow Semi Condensed"/>
                          <a:sym typeface="Barlow Semi Condensed"/>
                        </a:rPr>
                        <a:t>Inscripción de trabajo de  grado</a:t>
                      </a:r>
                      <a:endParaRPr lang="en-US" sz="1400" b="0" i="0" u="none" strike="noStrike" cap="none" dirty="0">
                        <a:solidFill>
                          <a:schemeClr val="dk2"/>
                        </a:solidFill>
                        <a:latin typeface="Barlow Semi Condensed"/>
                        <a:sym typeface="Barlow Semi Condensed"/>
                      </a:endParaRPr>
                    </a:p>
                  </a:txBody>
                  <a:tcPr/>
                </a:tc>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0" i="0" u="none" strike="noStrike" cap="none" dirty="0">
                          <a:solidFill>
                            <a:schemeClr val="dk2"/>
                          </a:solidFill>
                          <a:latin typeface="Barlow Semi Condensed"/>
                          <a:sym typeface="Barlow Semi Condensed"/>
                        </a:rPr>
                        <a:t>Segunda semana </a:t>
                      </a:r>
                      <a:endParaRPr lang="en-US" sz="1400" b="0" i="0" u="none" strike="noStrike" cap="none" dirty="0">
                        <a:solidFill>
                          <a:schemeClr val="dk2"/>
                        </a:solidFill>
                        <a:latin typeface="Barlow Semi Condensed"/>
                        <a:sym typeface="Barlow Semi Condensed"/>
                      </a:endParaRPr>
                    </a:p>
                  </a:txBody>
                  <a:tcPr/>
                </a:tc>
                <a:tc>
                  <a:txBody>
                    <a:bodyPr/>
                    <a:lstStyle/>
                    <a:p>
                      <a:pPr marL="152400" marR="0" indent="0" algn="ctr" rtl="0">
                        <a:lnSpc>
                          <a:spcPct val="100000"/>
                        </a:lnSpc>
                        <a:spcBef>
                          <a:spcPts val="0"/>
                        </a:spcBef>
                        <a:spcAft>
                          <a:spcPts val="0"/>
                        </a:spcAft>
                        <a:buClr>
                          <a:srgbClr val="434343"/>
                        </a:buClr>
                        <a:buSzPts val="1200"/>
                        <a:buFont typeface="Barlow Semi Condensed Medium"/>
                        <a:buNone/>
                      </a:pPr>
                      <a:r>
                        <a:rPr lang="es-CO" sz="1400" b="0" i="0" u="none" strike="noStrike" cap="none" dirty="0">
                          <a:solidFill>
                            <a:schemeClr val="dk2"/>
                          </a:solidFill>
                          <a:latin typeface="Barlow Semi Condensed"/>
                          <a:sym typeface="Barlow Semi Condensed"/>
                        </a:rPr>
                        <a:t>Coordinador de Biología </a:t>
                      </a:r>
                      <a:endParaRPr lang="en-US" sz="1400" b="0" i="0" u="none" strike="noStrike" cap="none" dirty="0">
                        <a:solidFill>
                          <a:schemeClr val="dk2"/>
                        </a:solidFill>
                        <a:latin typeface="Barlow Semi Condensed"/>
                        <a:sym typeface="Barlow Semi Condensed"/>
                      </a:endParaRPr>
                    </a:p>
                  </a:txBody>
                  <a:tcPr/>
                </a:tc>
                <a:extLst>
                  <a:ext uri="{0D108BD9-81ED-4DB2-BD59-A6C34878D82A}">
                    <a16:rowId xmlns:a16="http://schemas.microsoft.com/office/drawing/2014/main" val="3448462101"/>
                  </a:ext>
                </a:extLst>
              </a:tr>
            </a:tbl>
          </a:graphicData>
        </a:graphic>
      </p:graphicFrame>
    </p:spTree>
    <p:extLst>
      <p:ext uri="{BB962C8B-B14F-4D97-AF65-F5344CB8AC3E}">
        <p14:creationId xmlns:p14="http://schemas.microsoft.com/office/powerpoint/2010/main" val="136319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0" name="Google Shape;1890;p36"/>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INTRODUCCIÓN</a:t>
            </a:r>
            <a:endParaRPr dirty="0"/>
          </a:p>
        </p:txBody>
      </p:sp>
      <p:sp>
        <p:nvSpPr>
          <p:cNvPr id="1891" name="Google Shape;1891;p36"/>
          <p:cNvSpPr txBox="1">
            <a:spLocks noGrp="1"/>
          </p:cNvSpPr>
          <p:nvPr>
            <p:ph type="body" idx="1"/>
          </p:nvPr>
        </p:nvSpPr>
        <p:spPr>
          <a:xfrm>
            <a:off x="612075" y="1275672"/>
            <a:ext cx="4165694" cy="3529500"/>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152400" indent="0" algn="ctr" rtl="0">
              <a:buNone/>
            </a:pPr>
            <a:r>
              <a:rPr lang="es-MX" b="1" dirty="0"/>
              <a:t>Acuerdo 031 de 2014, Acuerdo 038 de 2015, Resolución 011 de 2020</a:t>
            </a:r>
          </a:p>
          <a:p>
            <a:pPr marL="152400" indent="0">
              <a:buNone/>
            </a:pPr>
            <a:r>
              <a:rPr lang="es-ES" dirty="0"/>
              <a:t>Trabajo de Grado :  </a:t>
            </a:r>
          </a:p>
          <a:p>
            <a:pPr marL="152400" indent="0">
              <a:buNone/>
            </a:pPr>
            <a:endParaRPr lang="es-ES" dirty="0"/>
          </a:p>
          <a:p>
            <a:pPr marL="152400" indent="0" algn="ctr">
              <a:buNone/>
            </a:pPr>
            <a:r>
              <a:rPr lang="es-MX" dirty="0"/>
              <a:t>“Proceso formativo que hace parte del plan de estudios desarrollado por el estudiante que le conduce a la obtención de un resultado final ”</a:t>
            </a:r>
          </a:p>
          <a:p>
            <a:pPr marL="152400" indent="0" rtl="0">
              <a:buNone/>
            </a:pPr>
            <a:endParaRPr lang="es-ES" dirty="0"/>
          </a:p>
          <a:p>
            <a:pPr marL="152400" indent="0" algn="ctr" rtl="0">
              <a:buNone/>
            </a:pPr>
            <a:r>
              <a:rPr lang="es-ES" dirty="0"/>
              <a:t>	</a:t>
            </a:r>
            <a:endParaRPr lang="es-MX" dirty="0"/>
          </a:p>
          <a:p>
            <a:pPr marL="457200" lvl="0" indent="-317500" algn="l" rtl="0">
              <a:spcBef>
                <a:spcPts val="600"/>
              </a:spcBef>
              <a:spcAft>
                <a:spcPts val="0"/>
              </a:spcAft>
              <a:buSzPts val="1400"/>
              <a:buChar char="❖"/>
            </a:pPr>
            <a:r>
              <a:rPr lang="es-MX" i="0" dirty="0"/>
              <a:t>Necesario para optar a un título universitario. </a:t>
            </a:r>
          </a:p>
          <a:p>
            <a:pPr marL="139700" lvl="0" algn="l" rtl="0">
              <a:spcBef>
                <a:spcPts val="600"/>
              </a:spcBef>
              <a:spcAft>
                <a:spcPts val="0"/>
              </a:spcAft>
              <a:buSzPts val="1400"/>
            </a:pPr>
            <a:endParaRPr lang="es-MX" i="0" dirty="0"/>
          </a:p>
          <a:p>
            <a:pPr marL="457200" lvl="0" indent="-317500" algn="l" rtl="0">
              <a:spcBef>
                <a:spcPts val="0"/>
              </a:spcBef>
              <a:spcAft>
                <a:spcPts val="0"/>
              </a:spcAft>
              <a:buSzPts val="1400"/>
              <a:buChar char="❖"/>
            </a:pPr>
            <a:r>
              <a:rPr lang="es-MX" i="0" dirty="0"/>
              <a:t>Amplía las posibilidades de investigación, creación, desarrollo tecnológico, innovación y proyección social. </a:t>
            </a:r>
          </a:p>
          <a:p>
            <a:pPr marL="0" lvl="0" indent="0" algn="l" rtl="0">
              <a:spcBef>
                <a:spcPts val="0"/>
              </a:spcBef>
              <a:spcAft>
                <a:spcPts val="0"/>
              </a:spcAft>
              <a:buNone/>
            </a:pPr>
            <a:endParaRPr lang="es-CO" dirty="0">
              <a:latin typeface="Barlow Semi Condensed"/>
              <a:ea typeface="Barlow Semi Condensed"/>
              <a:cs typeface="Barlow Semi Condensed"/>
              <a:sym typeface="Barlow Semi Condensed"/>
            </a:endParaRPr>
          </a:p>
        </p:txBody>
      </p:sp>
      <p:pic>
        <p:nvPicPr>
          <p:cNvPr id="2" name="Imagen 1">
            <a:extLst>
              <a:ext uri="{FF2B5EF4-FFF2-40B4-BE49-F238E27FC236}">
                <a16:creationId xmlns:a16="http://schemas.microsoft.com/office/drawing/2014/main" id="{6E58E9B3-E8BA-47B6-B83F-5ED0DD611074}"/>
              </a:ext>
            </a:extLst>
          </p:cNvPr>
          <p:cNvPicPr>
            <a:picLocks noChangeAspect="1"/>
          </p:cNvPicPr>
          <p:nvPr/>
        </p:nvPicPr>
        <p:blipFill>
          <a:blip r:embed="rId3"/>
          <a:stretch>
            <a:fillRect/>
          </a:stretch>
        </p:blipFill>
        <p:spPr>
          <a:xfrm>
            <a:off x="5677787" y="30569"/>
            <a:ext cx="3466214" cy="497736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549E2-6523-46AD-8810-B0219C056E43}"/>
              </a:ext>
            </a:extLst>
          </p:cNvPr>
          <p:cNvSpPr>
            <a:spLocks noGrp="1"/>
          </p:cNvSpPr>
          <p:nvPr>
            <p:ph type="title"/>
          </p:nvPr>
        </p:nvSpPr>
        <p:spPr>
          <a:xfrm>
            <a:off x="2160749" y="576150"/>
            <a:ext cx="4087500" cy="576000"/>
          </a:xfrm>
        </p:spPr>
        <p:txBody>
          <a:bodyPr/>
          <a:lstStyle/>
          <a:p>
            <a:r>
              <a:rPr lang="es-CO" dirty="0"/>
              <a:t>ENTREGA DOCUMENTO FINAL</a:t>
            </a:r>
            <a:endParaRPr lang="en-US" dirty="0"/>
          </a:p>
        </p:txBody>
      </p:sp>
      <p:sp>
        <p:nvSpPr>
          <p:cNvPr id="3" name="Marcador de texto 2">
            <a:extLst>
              <a:ext uri="{FF2B5EF4-FFF2-40B4-BE49-F238E27FC236}">
                <a16:creationId xmlns:a16="http://schemas.microsoft.com/office/drawing/2014/main" id="{5A49BD10-214D-4BFF-8B56-96DC8495AC67}"/>
              </a:ext>
            </a:extLst>
          </p:cNvPr>
          <p:cNvSpPr>
            <a:spLocks noGrp="1"/>
          </p:cNvSpPr>
          <p:nvPr>
            <p:ph type="body" idx="1"/>
          </p:nvPr>
        </p:nvSpPr>
        <p:spPr>
          <a:xfrm>
            <a:off x="719250" y="1743740"/>
            <a:ext cx="7584778" cy="2108570"/>
          </a:xfrm>
        </p:spPr>
        <p:style>
          <a:lnRef idx="2">
            <a:schemeClr val="accent1"/>
          </a:lnRef>
          <a:fillRef idx="1">
            <a:schemeClr val="lt1"/>
          </a:fillRef>
          <a:effectRef idx="0">
            <a:schemeClr val="accent1"/>
          </a:effectRef>
          <a:fontRef idx="minor">
            <a:schemeClr val="dk1"/>
          </a:fontRef>
        </p:style>
        <p:txBody>
          <a:bodyPr/>
          <a:lstStyle/>
          <a:p>
            <a:r>
              <a:rPr lang="es-CO" sz="1600" dirty="0"/>
              <a:t>La entrega se realiza  en la semana 14 únicamente. </a:t>
            </a:r>
          </a:p>
          <a:p>
            <a:r>
              <a:rPr lang="es-ES" sz="1600" dirty="0"/>
              <a:t>Presentar</a:t>
            </a:r>
            <a:r>
              <a:rPr lang="es-ES" sz="1800" b="0" i="0" u="none" strike="noStrike" baseline="0" dirty="0">
                <a:solidFill>
                  <a:schemeClr val="accent3">
                    <a:lumMod val="25000"/>
                  </a:schemeClr>
                </a:solidFill>
                <a:latin typeface="RobotoCondensed-Light"/>
              </a:rPr>
              <a:t> </a:t>
            </a:r>
            <a:r>
              <a:rPr lang="es-ES" sz="1600" b="0" i="0" u="none" strike="noStrike" baseline="0" dirty="0">
                <a:solidFill>
                  <a:srgbClr val="494949"/>
                </a:solidFill>
                <a:latin typeface="Bahnschrift SemiLight SemiConde" panose="020B0502040204020203" pitchFamily="34" charset="0"/>
              </a:rPr>
              <a:t>el formato de radicación de documento final al proyecto curricular.</a:t>
            </a:r>
            <a:endParaRPr lang="en-US" dirty="0">
              <a:solidFill>
                <a:srgbClr val="494949"/>
              </a:solidFill>
              <a:latin typeface="Bahnschrift SemiLight SemiConde" panose="020B0502040204020203" pitchFamily="34" charset="0"/>
            </a:endParaRPr>
          </a:p>
        </p:txBody>
      </p:sp>
    </p:spTree>
    <p:extLst>
      <p:ext uri="{BB962C8B-B14F-4D97-AF65-F5344CB8AC3E}">
        <p14:creationId xmlns:p14="http://schemas.microsoft.com/office/powerpoint/2010/main" val="3906854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7"/>
        <p:cNvGrpSpPr/>
        <p:nvPr/>
      </p:nvGrpSpPr>
      <p:grpSpPr>
        <a:xfrm>
          <a:off x="0" y="0"/>
          <a:ext cx="0" cy="0"/>
          <a:chOff x="0" y="0"/>
          <a:chExt cx="0" cy="0"/>
        </a:xfrm>
      </p:grpSpPr>
      <p:sp>
        <p:nvSpPr>
          <p:cNvPr id="247" name="Rectángulo 246">
            <a:extLst>
              <a:ext uri="{FF2B5EF4-FFF2-40B4-BE49-F238E27FC236}">
                <a16:creationId xmlns:a16="http://schemas.microsoft.com/office/drawing/2014/main" id="{19DBD2C0-F3BC-49B9-9714-2CF27F35577B}"/>
              </a:ext>
            </a:extLst>
          </p:cNvPr>
          <p:cNvSpPr/>
          <p:nvPr/>
        </p:nvSpPr>
        <p:spPr>
          <a:xfrm rot="16200000">
            <a:off x="-713024" y="297704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28" name="Google Shape;2528;p51"/>
          <p:cNvSpPr txBox="1">
            <a:spLocks noGrp="1"/>
          </p:cNvSpPr>
          <p:nvPr>
            <p:ph type="title"/>
          </p:nvPr>
        </p:nvSpPr>
        <p:spPr>
          <a:xfrm>
            <a:off x="714649" y="370226"/>
            <a:ext cx="4835545"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PROCEDIMIENTOS GENERALES</a:t>
            </a:r>
            <a:endParaRPr dirty="0"/>
          </a:p>
        </p:txBody>
      </p:sp>
      <p:sp>
        <p:nvSpPr>
          <p:cNvPr id="14" name="Marcador de texto 13">
            <a:extLst>
              <a:ext uri="{FF2B5EF4-FFF2-40B4-BE49-F238E27FC236}">
                <a16:creationId xmlns:a16="http://schemas.microsoft.com/office/drawing/2014/main" id="{B7741317-0C51-4719-BFD1-55A69709F14F}"/>
              </a:ext>
            </a:extLst>
          </p:cNvPr>
          <p:cNvSpPr>
            <a:spLocks noGrp="1"/>
          </p:cNvSpPr>
          <p:nvPr>
            <p:ph type="body" idx="1"/>
          </p:nvPr>
        </p:nvSpPr>
        <p:spPr>
          <a:xfrm>
            <a:off x="719250" y="1492796"/>
            <a:ext cx="7705500" cy="979014"/>
          </a:xfrm>
        </p:spPr>
        <p:txBody>
          <a:bodyPr/>
          <a:lstStyle/>
          <a:p>
            <a:pPr marL="152400" indent="0">
              <a:buNone/>
            </a:pPr>
            <a:r>
              <a:rPr lang="es-MX" sz="2000" b="1" dirty="0"/>
              <a:t>Socialización:</a:t>
            </a:r>
          </a:p>
          <a:p>
            <a:pPr marL="152400" indent="0">
              <a:buNone/>
            </a:pPr>
            <a:endParaRPr lang="es-MX" dirty="0"/>
          </a:p>
          <a:p>
            <a:pPr marL="323850" indent="-171450">
              <a:buFont typeface="Wingdings" panose="05000000000000000000" pitchFamily="2" charset="2"/>
              <a:buChar char="v"/>
            </a:pPr>
            <a:r>
              <a:rPr lang="es-MX" dirty="0"/>
              <a:t>	Calendario de entrega y procedimientos: consejo curricular.</a:t>
            </a:r>
          </a:p>
          <a:p>
            <a:pPr marL="323850" indent="-171450">
              <a:buFont typeface="Wingdings" panose="05000000000000000000" pitchFamily="2" charset="2"/>
              <a:buChar char="v"/>
            </a:pPr>
            <a:r>
              <a:rPr lang="es-MX" dirty="0"/>
              <a:t>                    Productos escritos - Acuerdo N°30 del Consejo Académico. </a:t>
            </a:r>
          </a:p>
          <a:p>
            <a:pPr marL="152400" indent="0">
              <a:buNone/>
            </a:pPr>
            <a:endParaRPr lang="es-MX" dirty="0"/>
          </a:p>
          <a:p>
            <a:pPr marL="152400" indent="0">
              <a:buNone/>
            </a:pPr>
            <a:endParaRPr lang="es-MX" dirty="0"/>
          </a:p>
          <a:p>
            <a:pPr marL="152400" indent="0">
              <a:buNone/>
            </a:pPr>
            <a:endParaRPr lang="es-MX" dirty="0"/>
          </a:p>
          <a:p>
            <a:pPr marL="152400" indent="0">
              <a:buNone/>
            </a:pPr>
            <a:endParaRPr lang="es-CO" dirty="0"/>
          </a:p>
        </p:txBody>
      </p:sp>
      <p:sp>
        <p:nvSpPr>
          <p:cNvPr id="8" name="CuadroTexto 7">
            <a:extLst>
              <a:ext uri="{FF2B5EF4-FFF2-40B4-BE49-F238E27FC236}">
                <a16:creationId xmlns:a16="http://schemas.microsoft.com/office/drawing/2014/main" id="{56087A21-48BF-4479-AB36-901DC857B8B2}"/>
              </a:ext>
            </a:extLst>
          </p:cNvPr>
          <p:cNvSpPr txBox="1"/>
          <p:nvPr/>
        </p:nvSpPr>
        <p:spPr>
          <a:xfrm>
            <a:off x="1812850" y="2756724"/>
            <a:ext cx="1929810" cy="1200329"/>
          </a:xfrm>
          <a:prstGeom prst="rect">
            <a:avLst/>
          </a:prstGeom>
          <a:noFill/>
          <a:ln w="38100">
            <a:solidFill>
              <a:srgbClr val="00B050"/>
            </a:solidFill>
          </a:ln>
        </p:spPr>
        <p:txBody>
          <a:bodyPr wrap="square">
            <a:spAutoFit/>
          </a:bodyPr>
          <a:lstStyle/>
          <a:p>
            <a:r>
              <a:rPr lang="es-MX" sz="1200" dirty="0">
                <a:solidFill>
                  <a:schemeClr val="bg2"/>
                </a:solidFill>
                <a:latin typeface="Barlow Semi Condensed" panose="020B0604020202020204" charset="0"/>
              </a:rPr>
              <a:t>Pasantía</a:t>
            </a:r>
          </a:p>
          <a:p>
            <a:r>
              <a:rPr lang="es-MX" sz="1200" dirty="0">
                <a:solidFill>
                  <a:schemeClr val="bg2"/>
                </a:solidFill>
                <a:latin typeface="Barlow Semi Condensed" panose="020B0604020202020204" charset="0"/>
              </a:rPr>
              <a:t>Monografía</a:t>
            </a:r>
          </a:p>
          <a:p>
            <a:r>
              <a:rPr lang="es-MX" sz="1200" dirty="0">
                <a:solidFill>
                  <a:schemeClr val="bg2"/>
                </a:solidFill>
                <a:latin typeface="Barlow Semi Condensed" panose="020B0604020202020204" charset="0"/>
              </a:rPr>
              <a:t>Investigación - Innovación</a:t>
            </a:r>
          </a:p>
          <a:p>
            <a:r>
              <a:rPr lang="es-MX" sz="1200" dirty="0">
                <a:solidFill>
                  <a:schemeClr val="bg2"/>
                </a:solidFill>
                <a:latin typeface="Barlow Semi Condensed" panose="020B0604020202020204" charset="0"/>
              </a:rPr>
              <a:t>Creación o interpretación</a:t>
            </a:r>
          </a:p>
          <a:p>
            <a:r>
              <a:rPr lang="es-MX" sz="1200" dirty="0">
                <a:solidFill>
                  <a:schemeClr val="bg2"/>
                </a:solidFill>
                <a:latin typeface="Barlow Semi Condensed" panose="020B0604020202020204" charset="0"/>
              </a:rPr>
              <a:t>Proyecto de emprendimiento </a:t>
            </a:r>
          </a:p>
          <a:p>
            <a:r>
              <a:rPr lang="es-MX" sz="1200" dirty="0">
                <a:solidFill>
                  <a:schemeClr val="bg2"/>
                </a:solidFill>
                <a:latin typeface="Barlow Semi Condensed" panose="020B0604020202020204" charset="0"/>
              </a:rPr>
              <a:t>Producción académica</a:t>
            </a:r>
          </a:p>
        </p:txBody>
      </p:sp>
      <p:sp>
        <p:nvSpPr>
          <p:cNvPr id="9" name="CuadroTexto 8">
            <a:extLst>
              <a:ext uri="{FF2B5EF4-FFF2-40B4-BE49-F238E27FC236}">
                <a16:creationId xmlns:a16="http://schemas.microsoft.com/office/drawing/2014/main" id="{A08C74F4-25CF-4469-9011-C4BF83009B54}"/>
              </a:ext>
            </a:extLst>
          </p:cNvPr>
          <p:cNvSpPr txBox="1"/>
          <p:nvPr/>
        </p:nvSpPr>
        <p:spPr>
          <a:xfrm>
            <a:off x="5457160" y="2756724"/>
            <a:ext cx="1929810" cy="646331"/>
          </a:xfrm>
          <a:prstGeom prst="rect">
            <a:avLst/>
          </a:prstGeom>
          <a:noFill/>
          <a:ln w="38100">
            <a:solidFill>
              <a:srgbClr val="FF0000"/>
            </a:solidFill>
          </a:ln>
        </p:spPr>
        <p:txBody>
          <a:bodyPr wrap="square">
            <a:spAutoFit/>
          </a:bodyPr>
          <a:lstStyle/>
          <a:p>
            <a:r>
              <a:rPr lang="es-MX" sz="1200" dirty="0">
                <a:solidFill>
                  <a:schemeClr val="bg2"/>
                </a:solidFill>
                <a:latin typeface="Barlow Semi Condensed" panose="020B0604020202020204" charset="0"/>
              </a:rPr>
              <a:t>Espacios de posgrado</a:t>
            </a:r>
          </a:p>
          <a:p>
            <a:r>
              <a:rPr lang="es-MX" sz="1200" dirty="0">
                <a:solidFill>
                  <a:schemeClr val="bg2"/>
                </a:solidFill>
                <a:latin typeface="Barlow Semi Condensed" panose="020B0604020202020204" charset="0"/>
              </a:rPr>
              <a:t>Espacios académicos de </a:t>
            </a:r>
          </a:p>
          <a:p>
            <a:r>
              <a:rPr lang="es-MX" sz="1200" dirty="0">
                <a:solidFill>
                  <a:schemeClr val="bg2"/>
                </a:solidFill>
                <a:latin typeface="Barlow Semi Condensed" panose="020B0604020202020204" charset="0"/>
              </a:rPr>
              <a:t>profundización </a:t>
            </a:r>
          </a:p>
        </p:txBody>
      </p:sp>
      <p:pic>
        <p:nvPicPr>
          <p:cNvPr id="10" name="Gráfico 9" descr="Marca de verificación">
            <a:extLst>
              <a:ext uri="{FF2B5EF4-FFF2-40B4-BE49-F238E27FC236}">
                <a16:creationId xmlns:a16="http://schemas.microsoft.com/office/drawing/2014/main" id="{869F5361-2E8B-4EFE-939A-50622DC41B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1479" y="2844853"/>
            <a:ext cx="457200" cy="457200"/>
          </a:xfrm>
          <a:prstGeom prst="rect">
            <a:avLst/>
          </a:prstGeom>
        </p:spPr>
      </p:pic>
      <p:pic>
        <p:nvPicPr>
          <p:cNvPr id="12" name="Gráfico 11" descr="Cerrar">
            <a:extLst>
              <a:ext uri="{FF2B5EF4-FFF2-40B4-BE49-F238E27FC236}">
                <a16:creationId xmlns:a16="http://schemas.microsoft.com/office/drawing/2014/main" id="{AE197688-76C1-4CA0-B859-47707F0C3B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3732" y="2800941"/>
            <a:ext cx="457200" cy="457200"/>
          </a:xfrm>
          <a:prstGeom prst="rect">
            <a:avLst/>
          </a:prstGeom>
        </p:spPr>
      </p:pic>
      <p:sp>
        <p:nvSpPr>
          <p:cNvPr id="11" name="CuadroTexto 10">
            <a:extLst>
              <a:ext uri="{FF2B5EF4-FFF2-40B4-BE49-F238E27FC236}">
                <a16:creationId xmlns:a16="http://schemas.microsoft.com/office/drawing/2014/main" id="{0C0C0D6E-383E-4E65-9729-4355FA597202}"/>
              </a:ext>
            </a:extLst>
          </p:cNvPr>
          <p:cNvSpPr txBox="1"/>
          <p:nvPr/>
        </p:nvSpPr>
        <p:spPr>
          <a:xfrm>
            <a:off x="333486" y="4478830"/>
            <a:ext cx="3483602" cy="461665"/>
          </a:xfrm>
          <a:prstGeom prst="rect">
            <a:avLst/>
          </a:prstGeom>
          <a:noFill/>
        </p:spPr>
        <p:txBody>
          <a:bodyPr wrap="square">
            <a:spAutoFit/>
          </a:bodyPr>
          <a:lstStyle/>
          <a:p>
            <a:pPr marL="171450" indent="-171450" algn="just">
              <a:buFont typeface="Arial" panose="020B0604020202020204" pitchFamily="34" charset="0"/>
              <a:buChar char="•"/>
            </a:pPr>
            <a:r>
              <a:rPr lang="es-MX" sz="1200" b="0" i="1" u="none" strike="noStrike" dirty="0">
                <a:solidFill>
                  <a:schemeClr val="bg2"/>
                </a:solidFill>
                <a:effectLst/>
                <a:latin typeface="Barlow Semi Condensed" panose="020B0604020202020204" charset="0"/>
              </a:rPr>
              <a:t>Los productos escritos del trabajo de grado deberán cumplir con el Acuerdo N°30 del Consejo Académico.</a:t>
            </a:r>
            <a:endParaRPr lang="es-CO" sz="1200" i="1" dirty="0">
              <a:solidFill>
                <a:schemeClr val="bg2"/>
              </a:solidFill>
              <a:latin typeface="Barlow Semi Condensed" panose="020B0604020202020204" charset="0"/>
            </a:endParaRPr>
          </a:p>
        </p:txBody>
      </p:sp>
      <p:sp>
        <p:nvSpPr>
          <p:cNvPr id="13" name="CuadroTexto 12">
            <a:extLst>
              <a:ext uri="{FF2B5EF4-FFF2-40B4-BE49-F238E27FC236}">
                <a16:creationId xmlns:a16="http://schemas.microsoft.com/office/drawing/2014/main" id="{7865C7E0-9FB2-412D-B8EA-39C0CA4301AE}"/>
              </a:ext>
            </a:extLst>
          </p:cNvPr>
          <p:cNvSpPr txBox="1"/>
          <p:nvPr/>
        </p:nvSpPr>
        <p:spPr>
          <a:xfrm>
            <a:off x="4732775" y="4478830"/>
            <a:ext cx="4077739" cy="492443"/>
          </a:xfrm>
          <a:prstGeom prst="rect">
            <a:avLst/>
          </a:prstGeom>
          <a:noFill/>
        </p:spPr>
        <p:txBody>
          <a:bodyPr wrap="square">
            <a:spAutoFit/>
          </a:bodyPr>
          <a:lstStyle/>
          <a:p>
            <a:pPr marL="171450" indent="-171450" algn="just" rtl="0" fontAlgn="base">
              <a:spcBef>
                <a:spcPts val="600"/>
              </a:spcBef>
              <a:spcAft>
                <a:spcPts val="1000"/>
              </a:spcAft>
              <a:buFont typeface="Arial" panose="020B0604020202020204" pitchFamily="34" charset="0"/>
              <a:buChar char="•"/>
            </a:pPr>
            <a:r>
              <a:rPr lang="es-MX" sz="1200" b="0" i="1" u="none" strike="noStrike" dirty="0">
                <a:solidFill>
                  <a:schemeClr val="bg2"/>
                </a:solidFill>
                <a:effectLst/>
                <a:latin typeface="Barlow Semi Condensed" panose="020B0604020202020204" charset="0"/>
              </a:rPr>
              <a:t>La coordinación del proyecto curricular establecerá las formas y medios en las que se realizará la socialización de resultados</a:t>
            </a:r>
            <a:r>
              <a:rPr lang="es-MX" sz="1400" b="0" i="1" u="none" strike="noStrike" dirty="0">
                <a:solidFill>
                  <a:srgbClr val="000000"/>
                </a:solidFill>
                <a:effectLst/>
                <a:latin typeface="Roboto Condensed" panose="02000000000000000000" pitchFamily="2" charset="0"/>
              </a:rPr>
              <a:t>.</a:t>
            </a:r>
          </a:p>
        </p:txBody>
      </p:sp>
      <p:cxnSp>
        <p:nvCxnSpPr>
          <p:cNvPr id="5" name="Conector recto 4">
            <a:extLst>
              <a:ext uri="{FF2B5EF4-FFF2-40B4-BE49-F238E27FC236}">
                <a16:creationId xmlns:a16="http://schemas.microsoft.com/office/drawing/2014/main" id="{626716D3-AB2E-4322-A8A8-48C95065C342}"/>
              </a:ext>
            </a:extLst>
          </p:cNvPr>
          <p:cNvCxnSpPr/>
          <p:nvPr/>
        </p:nvCxnSpPr>
        <p:spPr>
          <a:xfrm>
            <a:off x="574158" y="4359349"/>
            <a:ext cx="799568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291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AB4742F-EB0C-49A4-9134-8C51C4BF45BE}"/>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ítulo 2">
            <a:extLst>
              <a:ext uri="{FF2B5EF4-FFF2-40B4-BE49-F238E27FC236}">
                <a16:creationId xmlns:a16="http://schemas.microsoft.com/office/drawing/2014/main" id="{6847414A-6248-44B1-A80F-AE06B9114CDE}"/>
              </a:ext>
            </a:extLst>
          </p:cNvPr>
          <p:cNvSpPr>
            <a:spLocks noGrp="1"/>
          </p:cNvSpPr>
          <p:nvPr>
            <p:ph type="title"/>
          </p:nvPr>
        </p:nvSpPr>
        <p:spPr>
          <a:xfrm>
            <a:off x="1893764" y="1076783"/>
            <a:ext cx="5696712" cy="576000"/>
          </a:xfrm>
        </p:spPr>
        <p:txBody>
          <a:bodyPr/>
          <a:lstStyle/>
          <a:p>
            <a:r>
              <a:rPr lang="es-MX" sz="2000" dirty="0">
                <a:latin typeface="Bahnschrift Condensed" panose="020B0502040204020203" pitchFamily="34" charset="0"/>
              </a:rPr>
              <a:t>EVALUACIÓN: CRITERIOS E INDICADORES </a:t>
            </a:r>
            <a:endParaRPr lang="es-CO" sz="2000" dirty="0">
              <a:latin typeface="Bahnschrift Condensed" panose="020B0502040204020203" pitchFamily="34" charset="0"/>
            </a:endParaRPr>
          </a:p>
        </p:txBody>
      </p:sp>
      <p:sp>
        <p:nvSpPr>
          <p:cNvPr id="8" name="Rectangle 2">
            <a:extLst>
              <a:ext uri="{FF2B5EF4-FFF2-40B4-BE49-F238E27FC236}">
                <a16:creationId xmlns:a16="http://schemas.microsoft.com/office/drawing/2014/main" id="{9F612B44-70DE-4E52-9E41-EDDA9821663A}"/>
              </a:ext>
            </a:extLst>
          </p:cNvPr>
          <p:cNvSpPr>
            <a:spLocks noChangeArrowheads="1"/>
          </p:cNvSpPr>
          <p:nvPr/>
        </p:nvSpPr>
        <p:spPr bwMode="auto">
          <a:xfrm>
            <a:off x="1962150" y="207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11" name="Tabla 11">
            <a:extLst>
              <a:ext uri="{FF2B5EF4-FFF2-40B4-BE49-F238E27FC236}">
                <a16:creationId xmlns:a16="http://schemas.microsoft.com/office/drawing/2014/main" id="{051BB245-F54E-407D-A601-20A1BD37E189}"/>
              </a:ext>
            </a:extLst>
          </p:cNvPr>
          <p:cNvGraphicFramePr>
            <a:graphicFrameLocks noGrp="1"/>
          </p:cNvGraphicFramePr>
          <p:nvPr>
            <p:extLst>
              <p:ext uri="{D42A27DB-BD31-4B8C-83A1-F6EECF244321}">
                <p14:modId xmlns:p14="http://schemas.microsoft.com/office/powerpoint/2010/main" val="3367914090"/>
              </p:ext>
            </p:extLst>
          </p:nvPr>
        </p:nvGraphicFramePr>
        <p:xfrm>
          <a:off x="1694120" y="1783341"/>
          <a:ext cx="6096000" cy="1940560"/>
        </p:xfrm>
        <a:graphic>
          <a:graphicData uri="http://schemas.openxmlformats.org/drawingml/2006/table">
            <a:tbl>
              <a:tblPr firstRow="1" bandRow="1">
                <a:tableStyleId>{3C2FFA5D-87B4-456A-9821-1D502468CF0F}</a:tableStyleId>
              </a:tblPr>
              <a:tblGrid>
                <a:gridCol w="3048000">
                  <a:extLst>
                    <a:ext uri="{9D8B030D-6E8A-4147-A177-3AD203B41FA5}">
                      <a16:colId xmlns:a16="http://schemas.microsoft.com/office/drawing/2014/main" val="4221577901"/>
                    </a:ext>
                  </a:extLst>
                </a:gridCol>
                <a:gridCol w="3048000">
                  <a:extLst>
                    <a:ext uri="{9D8B030D-6E8A-4147-A177-3AD203B41FA5}">
                      <a16:colId xmlns:a16="http://schemas.microsoft.com/office/drawing/2014/main" val="3149860424"/>
                    </a:ext>
                  </a:extLst>
                </a:gridCol>
              </a:tblGrid>
              <a:tr h="370840">
                <a:tc>
                  <a:txBody>
                    <a:bodyPr/>
                    <a:lstStyle/>
                    <a:p>
                      <a:r>
                        <a:rPr lang="es-MX" sz="1200" b="0" dirty="0">
                          <a:solidFill>
                            <a:schemeClr val="bg2"/>
                          </a:solidFill>
                          <a:latin typeface="Barlow Semi Condensed" panose="020B0604020202020204" charset="0"/>
                        </a:rPr>
                        <a:t>CRITERIO</a:t>
                      </a:r>
                      <a:endParaRPr lang="es-CO" sz="1200" b="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b="0" dirty="0">
                          <a:solidFill>
                            <a:schemeClr val="bg2"/>
                          </a:solidFill>
                          <a:latin typeface="Barlow Semi Condensed" panose="020B0604020202020204" charset="0"/>
                        </a:rPr>
                        <a:t>INDICADOR DE EVALUACIÓN</a:t>
                      </a:r>
                      <a:endParaRPr lang="es-CO" sz="1200" b="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895936"/>
                  </a:ext>
                </a:extLst>
              </a:tr>
              <a:tr h="370840">
                <a:tc>
                  <a:txBody>
                    <a:bodyPr/>
                    <a:lstStyle/>
                    <a:p>
                      <a:r>
                        <a:rPr lang="es-MX" sz="1200" b="0" dirty="0">
                          <a:solidFill>
                            <a:schemeClr val="bg2"/>
                          </a:solidFill>
                          <a:latin typeface="Barlow Semi Condensed" panose="020B0604020202020204" charset="0"/>
                        </a:rPr>
                        <a:t>Cumplimiento de objetivos</a:t>
                      </a:r>
                      <a:endParaRPr lang="es-CO" sz="1200" b="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b="0" dirty="0">
                          <a:solidFill>
                            <a:schemeClr val="bg2"/>
                          </a:solidFill>
                          <a:latin typeface="Barlow Semi Condensed" panose="020B0604020202020204" charset="0"/>
                        </a:rPr>
                        <a:t>Productos y/o resultados</a:t>
                      </a:r>
                      <a:endParaRPr lang="es-CO" sz="1200" b="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322697"/>
                  </a:ext>
                </a:extLst>
              </a:tr>
              <a:tr h="370840">
                <a:tc>
                  <a:txBody>
                    <a:bodyPr/>
                    <a:lstStyle/>
                    <a:p>
                      <a:r>
                        <a:rPr lang="es-MX" sz="1200" dirty="0">
                          <a:solidFill>
                            <a:schemeClr val="bg2"/>
                          </a:solidFill>
                          <a:latin typeface="Barlow Semi Condensed" panose="020B0604020202020204" charset="0"/>
                        </a:rPr>
                        <a:t>Compromiso con el cronograma</a:t>
                      </a:r>
                      <a:endParaRPr lang="es-CO" sz="120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a:solidFill>
                            <a:schemeClr val="bg2"/>
                          </a:solidFill>
                          <a:latin typeface="Barlow Semi Condensed" panose="020B0604020202020204" charset="0"/>
                        </a:rPr>
                        <a:t>Tiempo de ejecución/ Tiempo propuesto</a:t>
                      </a:r>
                      <a:endParaRPr lang="es-CO" sz="120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959956"/>
                  </a:ext>
                </a:extLst>
              </a:tr>
              <a:tr h="370840">
                <a:tc>
                  <a:txBody>
                    <a:bodyPr/>
                    <a:lstStyle/>
                    <a:p>
                      <a:r>
                        <a:rPr lang="es-MX" sz="1200" dirty="0">
                          <a:solidFill>
                            <a:schemeClr val="bg2"/>
                          </a:solidFill>
                          <a:latin typeface="Barlow Semi Condensed" panose="020B0604020202020204" charset="0"/>
                        </a:rPr>
                        <a:t>Exposición de productos</a:t>
                      </a:r>
                      <a:endParaRPr lang="es-CO" sz="120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a:solidFill>
                            <a:schemeClr val="bg2"/>
                          </a:solidFill>
                          <a:latin typeface="Barlow Semi Condensed" panose="020B0604020202020204" charset="0"/>
                        </a:rPr>
                        <a:t>Análisis de resultados y conclusiones</a:t>
                      </a:r>
                      <a:endParaRPr lang="es-CO" sz="120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69586"/>
                  </a:ext>
                </a:extLst>
              </a:tr>
              <a:tr h="370840">
                <a:tc>
                  <a:txBody>
                    <a:bodyPr/>
                    <a:lstStyle/>
                    <a:p>
                      <a:r>
                        <a:rPr lang="es-MX" sz="1200" dirty="0">
                          <a:solidFill>
                            <a:schemeClr val="bg2"/>
                          </a:solidFill>
                          <a:latin typeface="Barlow Semi Condensed" panose="020B0604020202020204" charset="0"/>
                        </a:rPr>
                        <a:t>Manejo de la información académica</a:t>
                      </a:r>
                      <a:endParaRPr lang="es-CO" sz="120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a:solidFill>
                            <a:schemeClr val="bg2"/>
                          </a:solidFill>
                          <a:latin typeface="Barlow Semi Condensed" panose="020B0604020202020204" charset="0"/>
                        </a:rPr>
                        <a:t>Numero de autores, año de referencias, citas en lengua extranjera</a:t>
                      </a:r>
                      <a:endParaRPr lang="es-CO" sz="1200" dirty="0">
                        <a:solidFill>
                          <a:schemeClr val="bg2"/>
                        </a:solidFill>
                        <a:latin typeface="Barlow Semi Condense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22279"/>
                  </a:ext>
                </a:extLst>
              </a:tr>
            </a:tbl>
          </a:graphicData>
        </a:graphic>
      </p:graphicFrame>
      <p:sp>
        <p:nvSpPr>
          <p:cNvPr id="6" name="Google Shape;2528;p51">
            <a:extLst>
              <a:ext uri="{FF2B5EF4-FFF2-40B4-BE49-F238E27FC236}">
                <a16:creationId xmlns:a16="http://schemas.microsoft.com/office/drawing/2014/main" id="{50D85FBC-E189-4BBC-A02A-EEC4105D8A9E}"/>
              </a:ext>
            </a:extLst>
          </p:cNvPr>
          <p:cNvSpPr txBox="1">
            <a:spLocks/>
          </p:cNvSpPr>
          <p:nvPr/>
        </p:nvSpPr>
        <p:spPr>
          <a:xfrm>
            <a:off x="714649" y="370226"/>
            <a:ext cx="4835545" cy="57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9pPr>
          </a:lstStyle>
          <a:p>
            <a:r>
              <a:rPr lang="en-US"/>
              <a:t>PROCEDIMIENTOS GENERALES</a:t>
            </a:r>
            <a:endParaRPr lang="en-US" dirty="0"/>
          </a:p>
        </p:txBody>
      </p:sp>
    </p:spTree>
    <p:extLst>
      <p:ext uri="{BB962C8B-B14F-4D97-AF65-F5344CB8AC3E}">
        <p14:creationId xmlns:p14="http://schemas.microsoft.com/office/powerpoint/2010/main" val="226414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AB4742F-EB0C-49A4-9134-8C51C4BF45BE}"/>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ítulo 2">
            <a:extLst>
              <a:ext uri="{FF2B5EF4-FFF2-40B4-BE49-F238E27FC236}">
                <a16:creationId xmlns:a16="http://schemas.microsoft.com/office/drawing/2014/main" id="{6847414A-6248-44B1-A80F-AE06B9114CDE}"/>
              </a:ext>
            </a:extLst>
          </p:cNvPr>
          <p:cNvSpPr>
            <a:spLocks noGrp="1"/>
          </p:cNvSpPr>
          <p:nvPr>
            <p:ph type="title"/>
          </p:nvPr>
        </p:nvSpPr>
        <p:spPr>
          <a:xfrm>
            <a:off x="-965224" y="1214861"/>
            <a:ext cx="5696712" cy="576000"/>
          </a:xfrm>
        </p:spPr>
        <p:txBody>
          <a:bodyPr/>
          <a:lstStyle/>
          <a:p>
            <a:r>
              <a:rPr lang="es-MX" sz="2000" dirty="0">
                <a:solidFill>
                  <a:schemeClr val="accent3">
                    <a:lumMod val="25000"/>
                  </a:schemeClr>
                </a:solidFill>
                <a:latin typeface="Bahnschrift Condensed" panose="020B0502040204020203" pitchFamily="34" charset="0"/>
              </a:rPr>
              <a:t>PASOS A SEGUIR :</a:t>
            </a:r>
            <a:endParaRPr lang="es-CO" sz="2000" dirty="0">
              <a:solidFill>
                <a:schemeClr val="accent3">
                  <a:lumMod val="25000"/>
                </a:schemeClr>
              </a:solidFill>
              <a:latin typeface="Bahnschrift Condensed" panose="020B0502040204020203" pitchFamily="34" charset="0"/>
            </a:endParaRPr>
          </a:p>
        </p:txBody>
      </p:sp>
      <p:sp>
        <p:nvSpPr>
          <p:cNvPr id="8" name="Rectangle 2">
            <a:extLst>
              <a:ext uri="{FF2B5EF4-FFF2-40B4-BE49-F238E27FC236}">
                <a16:creationId xmlns:a16="http://schemas.microsoft.com/office/drawing/2014/main" id="{9F612B44-70DE-4E52-9E41-EDDA9821663A}"/>
              </a:ext>
            </a:extLst>
          </p:cNvPr>
          <p:cNvSpPr>
            <a:spLocks noChangeArrowheads="1"/>
          </p:cNvSpPr>
          <p:nvPr/>
        </p:nvSpPr>
        <p:spPr bwMode="auto">
          <a:xfrm>
            <a:off x="1962150" y="207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Google Shape;2528;p51">
            <a:extLst>
              <a:ext uri="{FF2B5EF4-FFF2-40B4-BE49-F238E27FC236}">
                <a16:creationId xmlns:a16="http://schemas.microsoft.com/office/drawing/2014/main" id="{50D85FBC-E189-4BBC-A02A-EEC4105D8A9E}"/>
              </a:ext>
            </a:extLst>
          </p:cNvPr>
          <p:cNvSpPr txBox="1">
            <a:spLocks/>
          </p:cNvSpPr>
          <p:nvPr/>
        </p:nvSpPr>
        <p:spPr>
          <a:xfrm>
            <a:off x="714649" y="370226"/>
            <a:ext cx="4835545" cy="57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9pPr>
          </a:lstStyle>
          <a:p>
            <a:r>
              <a:rPr lang="en-US"/>
              <a:t>PROCEDIMIENTOS GENERALES</a:t>
            </a:r>
            <a:endParaRPr lang="en-US" dirty="0"/>
          </a:p>
        </p:txBody>
      </p:sp>
      <p:sp>
        <p:nvSpPr>
          <p:cNvPr id="4" name="CuadroTexto 3">
            <a:extLst>
              <a:ext uri="{FF2B5EF4-FFF2-40B4-BE49-F238E27FC236}">
                <a16:creationId xmlns:a16="http://schemas.microsoft.com/office/drawing/2014/main" id="{D642E89C-3B59-4789-99D6-B14F19934372}"/>
              </a:ext>
            </a:extLst>
          </p:cNvPr>
          <p:cNvSpPr txBox="1"/>
          <p:nvPr/>
        </p:nvSpPr>
        <p:spPr>
          <a:xfrm>
            <a:off x="1063256" y="1807535"/>
            <a:ext cx="7336465"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l">
              <a:buFont typeface="Courier New" panose="02070309020205020404" pitchFamily="49" charset="0"/>
              <a:buChar char="o"/>
            </a:pPr>
            <a:r>
              <a:rPr lang="es-ES" b="0" i="0" u="none" strike="noStrike" baseline="0" dirty="0">
                <a:solidFill>
                  <a:srgbClr val="494949"/>
                </a:solidFill>
                <a:latin typeface="Bahnschrift SemiLight SemiConde" panose="020B0502040204020203" pitchFamily="34" charset="0"/>
              </a:rPr>
              <a:t>Radicado el documento final ante el Consejo Curricular en la semana 14, se enviará una carta al estudiante comunicando que su trabajo fue remitido al docente evaluador y es aceptado para su debida socialización en las fechas establecidas por </a:t>
            </a:r>
            <a:r>
              <a:rPr lang="en-US" b="0" i="0" u="none" strike="noStrike" baseline="0" dirty="0" err="1">
                <a:solidFill>
                  <a:srgbClr val="494949"/>
                </a:solidFill>
                <a:latin typeface="Bahnschrift SemiLight SemiConde" panose="020B0502040204020203" pitchFamily="34" charset="0"/>
              </a:rPr>
              <a:t>el</a:t>
            </a:r>
            <a:r>
              <a:rPr lang="en-US" b="0" i="0" u="none" strike="noStrike" baseline="0" dirty="0">
                <a:solidFill>
                  <a:srgbClr val="494949"/>
                </a:solidFill>
                <a:latin typeface="Bahnschrift SemiLight SemiConde" panose="020B0502040204020203" pitchFamily="34" charset="0"/>
              </a:rPr>
              <a:t> PCB.</a:t>
            </a:r>
          </a:p>
          <a:p>
            <a:pPr marL="285750" indent="-285750" algn="l">
              <a:buFont typeface="Courier New" panose="02070309020205020404" pitchFamily="49" charset="0"/>
              <a:buChar char="o"/>
            </a:pPr>
            <a:r>
              <a:rPr lang="es-ES" b="0" i="0" u="none" strike="noStrike" baseline="0" dirty="0">
                <a:solidFill>
                  <a:srgbClr val="494949"/>
                </a:solidFill>
                <a:latin typeface="Bahnschrift SemiLight SemiConde" panose="020B0502040204020203" pitchFamily="34" charset="0"/>
              </a:rPr>
              <a:t>El estudiante deberá dirigir una carta a la coordinación del PCB especificando lugar, fecha y hora de la socialización.</a:t>
            </a:r>
          </a:p>
          <a:p>
            <a:pPr marL="285750" indent="-285750" algn="l">
              <a:buFont typeface="Courier New" panose="02070309020205020404" pitchFamily="49" charset="0"/>
              <a:buChar char="o"/>
            </a:pPr>
            <a:r>
              <a:rPr lang="es-ES" b="0" i="0" u="none" strike="noStrike" baseline="0" dirty="0">
                <a:solidFill>
                  <a:srgbClr val="494949"/>
                </a:solidFill>
                <a:latin typeface="Bahnschrift SemiLight SemiConde" panose="020B0502040204020203" pitchFamily="34" charset="0"/>
              </a:rPr>
              <a:t>Un día antes de la fecha pactada se enviará al estudiante el borrador del acta de evaluación, la cual debe ser diligenciada por el director y evaluador durante la socialización.</a:t>
            </a:r>
          </a:p>
          <a:p>
            <a:pPr marL="285750" indent="-285750" algn="l">
              <a:buFont typeface="Courier New" panose="02070309020205020404" pitchFamily="49" charset="0"/>
              <a:buChar char="o"/>
            </a:pPr>
            <a:r>
              <a:rPr lang="es-ES" b="0" i="0" u="none" strike="noStrike" baseline="0" dirty="0">
                <a:solidFill>
                  <a:srgbClr val="494949"/>
                </a:solidFill>
                <a:latin typeface="Bahnschrift SemiLight SemiConde" panose="020B0502040204020203" pitchFamily="34" charset="0"/>
              </a:rPr>
              <a:t>Una vez terminada la socialización, el estudiante, su director y evaluador deberán dirigirse a las oficinas del PCLB para transcribir el concepto emitido, firmar el acta oficial de socialización y proceder al registro de notas otorgadas</a:t>
            </a:r>
            <a:endParaRPr lang="en-US" sz="1100" dirty="0">
              <a:solidFill>
                <a:srgbClr val="494949"/>
              </a:solidFill>
              <a:latin typeface="Bahnschrift SemiLight SemiConde" panose="020B0502040204020203" pitchFamily="34" charset="0"/>
            </a:endParaRPr>
          </a:p>
        </p:txBody>
      </p:sp>
    </p:spTree>
    <p:extLst>
      <p:ext uri="{BB962C8B-B14F-4D97-AF65-F5344CB8AC3E}">
        <p14:creationId xmlns:p14="http://schemas.microsoft.com/office/powerpoint/2010/main" val="2973860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AB4742F-EB0C-49A4-9134-8C51C4BF45BE}"/>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ítulo 2">
            <a:extLst>
              <a:ext uri="{FF2B5EF4-FFF2-40B4-BE49-F238E27FC236}">
                <a16:creationId xmlns:a16="http://schemas.microsoft.com/office/drawing/2014/main" id="{6847414A-6248-44B1-A80F-AE06B9114CDE}"/>
              </a:ext>
            </a:extLst>
          </p:cNvPr>
          <p:cNvSpPr>
            <a:spLocks noGrp="1"/>
          </p:cNvSpPr>
          <p:nvPr>
            <p:ph type="title"/>
          </p:nvPr>
        </p:nvSpPr>
        <p:spPr>
          <a:xfrm>
            <a:off x="-965224" y="1214861"/>
            <a:ext cx="5696712" cy="576000"/>
          </a:xfrm>
        </p:spPr>
        <p:txBody>
          <a:bodyPr/>
          <a:lstStyle/>
          <a:p>
            <a:r>
              <a:rPr lang="es-MX" sz="2000" dirty="0">
                <a:solidFill>
                  <a:schemeClr val="accent3">
                    <a:lumMod val="25000"/>
                  </a:schemeClr>
                </a:solidFill>
                <a:latin typeface="Bahnschrift Condensed" panose="020B0502040204020203" pitchFamily="34" charset="0"/>
              </a:rPr>
              <a:t>PROCEDIMIENTOS RIUD:</a:t>
            </a:r>
            <a:endParaRPr lang="es-CO" sz="2000" dirty="0">
              <a:solidFill>
                <a:schemeClr val="accent3">
                  <a:lumMod val="25000"/>
                </a:schemeClr>
              </a:solidFill>
              <a:latin typeface="Bahnschrift Condensed" panose="020B0502040204020203" pitchFamily="34" charset="0"/>
            </a:endParaRPr>
          </a:p>
        </p:txBody>
      </p:sp>
      <p:sp>
        <p:nvSpPr>
          <p:cNvPr id="8" name="Rectangle 2">
            <a:extLst>
              <a:ext uri="{FF2B5EF4-FFF2-40B4-BE49-F238E27FC236}">
                <a16:creationId xmlns:a16="http://schemas.microsoft.com/office/drawing/2014/main" id="{9F612B44-70DE-4E52-9E41-EDDA9821663A}"/>
              </a:ext>
            </a:extLst>
          </p:cNvPr>
          <p:cNvSpPr>
            <a:spLocks noChangeArrowheads="1"/>
          </p:cNvSpPr>
          <p:nvPr/>
        </p:nvSpPr>
        <p:spPr bwMode="auto">
          <a:xfrm>
            <a:off x="1962150" y="207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Google Shape;2528;p51">
            <a:extLst>
              <a:ext uri="{FF2B5EF4-FFF2-40B4-BE49-F238E27FC236}">
                <a16:creationId xmlns:a16="http://schemas.microsoft.com/office/drawing/2014/main" id="{50D85FBC-E189-4BBC-A02A-EEC4105D8A9E}"/>
              </a:ext>
            </a:extLst>
          </p:cNvPr>
          <p:cNvSpPr txBox="1">
            <a:spLocks/>
          </p:cNvSpPr>
          <p:nvPr/>
        </p:nvSpPr>
        <p:spPr>
          <a:xfrm>
            <a:off x="714649" y="370226"/>
            <a:ext cx="4835545" cy="57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9pPr>
          </a:lstStyle>
          <a:p>
            <a:r>
              <a:rPr lang="en-US"/>
              <a:t>PROCEDIMIENTOS GENERALES</a:t>
            </a:r>
            <a:endParaRPr lang="en-US" dirty="0"/>
          </a:p>
        </p:txBody>
      </p:sp>
      <p:sp>
        <p:nvSpPr>
          <p:cNvPr id="4" name="CuadroTexto 3">
            <a:extLst>
              <a:ext uri="{FF2B5EF4-FFF2-40B4-BE49-F238E27FC236}">
                <a16:creationId xmlns:a16="http://schemas.microsoft.com/office/drawing/2014/main" id="{D642E89C-3B59-4789-99D6-B14F19934372}"/>
              </a:ext>
            </a:extLst>
          </p:cNvPr>
          <p:cNvSpPr txBox="1"/>
          <p:nvPr/>
        </p:nvSpPr>
        <p:spPr>
          <a:xfrm>
            <a:off x="903767" y="2007936"/>
            <a:ext cx="6278083"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s-ES" sz="1600" b="0" i="0" u="none" strike="noStrike" baseline="0" dirty="0">
                <a:solidFill>
                  <a:srgbClr val="494949"/>
                </a:solidFill>
                <a:latin typeface="Bahnschrift SemiLight SemiConde" panose="020B0502040204020203" pitchFamily="34" charset="0"/>
              </a:rPr>
              <a:t>Luego de estos trámites, el estudiante deberá registrar su trabajo en el RIUD (Repositorio Institucional de la Universidad Distrital), para ello puede participar de la inducción que realiza la biblioteca o leer el instructivo, disponible en:</a:t>
            </a:r>
          </a:p>
          <a:p>
            <a:r>
              <a:rPr lang="en-US" sz="1600" b="1" i="0" u="none" strike="noStrike" baseline="0" dirty="0">
                <a:solidFill>
                  <a:schemeClr val="accent2">
                    <a:lumMod val="25000"/>
                  </a:schemeClr>
                </a:solidFill>
                <a:latin typeface="Bahnschrift SemiLight SemiConde" panose="020B0502040204020203" pitchFamily="34" charset="0"/>
                <a:hlinkClick r:id="rId2">
                  <a:extLst>
                    <a:ext uri="{A12FA001-AC4F-418D-AE19-62706E023703}">
                      <ahyp:hlinkClr xmlns:ahyp="http://schemas.microsoft.com/office/drawing/2018/hyperlinkcolor" val="tx"/>
                    </a:ext>
                  </a:extLst>
                </a:hlinkClick>
              </a:rPr>
              <a:t>http://sistemadebibliotecas.udistrital.edu.co:8000/index.php/noticias/682-menu-riud-ud</a:t>
            </a:r>
            <a:r>
              <a:rPr lang="en-US" sz="1600" b="1" i="0" u="none" strike="noStrike" baseline="0" dirty="0">
                <a:solidFill>
                  <a:schemeClr val="accent2">
                    <a:lumMod val="25000"/>
                  </a:schemeClr>
                </a:solidFill>
                <a:latin typeface="Bahnschrift SemiLight SemiConde" panose="020B0502040204020203" pitchFamily="34" charset="0"/>
              </a:rPr>
              <a:t> </a:t>
            </a:r>
            <a:r>
              <a:rPr lang="en-US" sz="1600" b="1" i="0" u="none" strike="noStrike" baseline="0" dirty="0">
                <a:solidFill>
                  <a:srgbClr val="494949"/>
                </a:solidFill>
                <a:latin typeface="Bahnschrift SemiLight SemiConde" panose="020B0502040204020203" pitchFamily="34" charset="0"/>
              </a:rPr>
              <a:t>  </a:t>
            </a:r>
            <a:endParaRPr lang="en-US" sz="1050" b="1" dirty="0">
              <a:solidFill>
                <a:srgbClr val="494949"/>
              </a:solidFill>
              <a:latin typeface="Bahnschrift SemiLight SemiConde" panose="020B0502040204020203" pitchFamily="34" charset="0"/>
            </a:endParaRPr>
          </a:p>
          <a:p>
            <a:pPr algn="l"/>
            <a:r>
              <a:rPr lang="es-ES" sz="1600" b="1" dirty="0">
                <a:solidFill>
                  <a:srgbClr val="494949"/>
                </a:solidFill>
                <a:latin typeface="Bahnschrift SemiLight SemiConde" panose="020B0502040204020203" pitchFamily="34" charset="0"/>
              </a:rPr>
              <a:t> </a:t>
            </a:r>
            <a:endParaRPr lang="es-ES" sz="1600" b="1" i="0" u="none" strike="noStrike" baseline="0" dirty="0">
              <a:solidFill>
                <a:srgbClr val="494949"/>
              </a:solidFill>
              <a:latin typeface="Bahnschrift SemiLight SemiConde" panose="020B0502040204020203" pitchFamily="34" charset="0"/>
            </a:endParaRPr>
          </a:p>
        </p:txBody>
      </p:sp>
    </p:spTree>
    <p:extLst>
      <p:ext uri="{BB962C8B-B14F-4D97-AF65-F5344CB8AC3E}">
        <p14:creationId xmlns:p14="http://schemas.microsoft.com/office/powerpoint/2010/main" val="3818674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AB4742F-EB0C-49A4-9134-8C51C4BF45BE}"/>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ítulo 2">
            <a:extLst>
              <a:ext uri="{FF2B5EF4-FFF2-40B4-BE49-F238E27FC236}">
                <a16:creationId xmlns:a16="http://schemas.microsoft.com/office/drawing/2014/main" id="{6847414A-6248-44B1-A80F-AE06B9114CDE}"/>
              </a:ext>
            </a:extLst>
          </p:cNvPr>
          <p:cNvSpPr>
            <a:spLocks noGrp="1"/>
          </p:cNvSpPr>
          <p:nvPr>
            <p:ph type="title"/>
          </p:nvPr>
        </p:nvSpPr>
        <p:spPr>
          <a:xfrm>
            <a:off x="-1058419" y="843600"/>
            <a:ext cx="5696712" cy="576000"/>
          </a:xfrm>
        </p:spPr>
        <p:txBody>
          <a:bodyPr/>
          <a:lstStyle/>
          <a:p>
            <a:r>
              <a:rPr lang="es-MX" sz="2000" dirty="0">
                <a:solidFill>
                  <a:schemeClr val="accent3">
                    <a:lumMod val="25000"/>
                  </a:schemeClr>
                </a:solidFill>
                <a:latin typeface="Bahnschrift Condensed" panose="020B0502040204020203" pitchFamily="34" charset="0"/>
              </a:rPr>
              <a:t>PROCEDIMIENTOS RIUD:</a:t>
            </a:r>
            <a:endParaRPr lang="es-CO" sz="2000" dirty="0">
              <a:solidFill>
                <a:schemeClr val="accent3">
                  <a:lumMod val="25000"/>
                </a:schemeClr>
              </a:solidFill>
              <a:latin typeface="Bahnschrift Condensed" panose="020B0502040204020203" pitchFamily="34" charset="0"/>
            </a:endParaRPr>
          </a:p>
        </p:txBody>
      </p:sp>
      <p:sp>
        <p:nvSpPr>
          <p:cNvPr id="8" name="Rectangle 2">
            <a:extLst>
              <a:ext uri="{FF2B5EF4-FFF2-40B4-BE49-F238E27FC236}">
                <a16:creationId xmlns:a16="http://schemas.microsoft.com/office/drawing/2014/main" id="{9F612B44-70DE-4E52-9E41-EDDA9821663A}"/>
              </a:ext>
            </a:extLst>
          </p:cNvPr>
          <p:cNvSpPr>
            <a:spLocks noChangeArrowheads="1"/>
          </p:cNvSpPr>
          <p:nvPr/>
        </p:nvSpPr>
        <p:spPr bwMode="auto">
          <a:xfrm>
            <a:off x="1962150" y="207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Google Shape;2528;p51">
            <a:extLst>
              <a:ext uri="{FF2B5EF4-FFF2-40B4-BE49-F238E27FC236}">
                <a16:creationId xmlns:a16="http://schemas.microsoft.com/office/drawing/2014/main" id="{50D85FBC-E189-4BBC-A02A-EEC4105D8A9E}"/>
              </a:ext>
            </a:extLst>
          </p:cNvPr>
          <p:cNvSpPr txBox="1">
            <a:spLocks/>
          </p:cNvSpPr>
          <p:nvPr/>
        </p:nvSpPr>
        <p:spPr>
          <a:xfrm>
            <a:off x="714649" y="370226"/>
            <a:ext cx="4835545" cy="57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9pPr>
          </a:lstStyle>
          <a:p>
            <a:r>
              <a:rPr lang="en-US"/>
              <a:t>PROCEDIMIENTOS GENERALES</a:t>
            </a:r>
            <a:endParaRPr lang="en-US" dirty="0"/>
          </a:p>
        </p:txBody>
      </p:sp>
      <p:sp>
        <p:nvSpPr>
          <p:cNvPr id="4" name="CuadroTexto 3">
            <a:extLst>
              <a:ext uri="{FF2B5EF4-FFF2-40B4-BE49-F238E27FC236}">
                <a16:creationId xmlns:a16="http://schemas.microsoft.com/office/drawing/2014/main" id="{D642E89C-3B59-4789-99D6-B14F19934372}"/>
              </a:ext>
            </a:extLst>
          </p:cNvPr>
          <p:cNvSpPr txBox="1"/>
          <p:nvPr/>
        </p:nvSpPr>
        <p:spPr>
          <a:xfrm>
            <a:off x="903767" y="1324678"/>
            <a:ext cx="7469052" cy="35702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600" b="1" i="0" u="none" strike="noStrike" baseline="0" dirty="0">
                <a:solidFill>
                  <a:schemeClr val="accent2">
                    <a:lumMod val="25000"/>
                  </a:schemeClr>
                </a:solidFill>
                <a:latin typeface="Bahnschrift SemiLight SemiConde" panose="020B0502040204020203" pitchFamily="34" charset="0"/>
              </a:rPr>
              <a:t>Pasos a </a:t>
            </a:r>
            <a:r>
              <a:rPr lang="en-US" sz="1600" b="1" i="0" u="none" strike="noStrike" baseline="0" dirty="0" err="1">
                <a:solidFill>
                  <a:schemeClr val="accent2">
                    <a:lumMod val="25000"/>
                  </a:schemeClr>
                </a:solidFill>
                <a:latin typeface="Bahnschrift SemiLight SemiConde" panose="020B0502040204020203" pitchFamily="34" charset="0"/>
              </a:rPr>
              <a:t>seguir</a:t>
            </a:r>
            <a:r>
              <a:rPr lang="en-US" sz="1600" b="1" i="0" u="none" strike="noStrike" baseline="0" dirty="0">
                <a:solidFill>
                  <a:schemeClr val="accent2">
                    <a:lumMod val="25000"/>
                  </a:schemeClr>
                </a:solidFill>
                <a:latin typeface="Bahnschrift SemiLight SemiConde" panose="020B0502040204020203" pitchFamily="34" charset="0"/>
              </a:rPr>
              <a:t>:</a:t>
            </a:r>
          </a:p>
          <a:p>
            <a:pPr marL="285750" indent="-285750" algn="l">
              <a:buFont typeface="Courier New" panose="02070309020205020404" pitchFamily="49" charset="0"/>
              <a:buChar char="o"/>
            </a:pPr>
            <a:r>
              <a:rPr lang="es-ES" b="0" i="0" u="none" strike="noStrike" baseline="0" dirty="0">
                <a:solidFill>
                  <a:srgbClr val="494949"/>
                </a:solidFill>
                <a:latin typeface="Bahnschrift SemiLight SemiConde" panose="020B0502040204020203" pitchFamily="34" charset="0"/>
              </a:rPr>
              <a:t>El estudiante deberá registrarse en el RIUD.</a:t>
            </a:r>
          </a:p>
          <a:p>
            <a:pPr marL="285750" indent="-285750" algn="l">
              <a:buFont typeface="Courier New" panose="02070309020205020404" pitchFamily="49" charset="0"/>
              <a:buChar char="o"/>
            </a:pPr>
            <a:r>
              <a:rPr lang="es-ES" b="0" i="0" u="none" strike="noStrike" baseline="0" dirty="0">
                <a:solidFill>
                  <a:srgbClr val="494949"/>
                </a:solidFill>
                <a:latin typeface="Bahnschrift SemiLight SemiConde" panose="020B0502040204020203" pitchFamily="34" charset="0"/>
              </a:rPr>
              <a:t>Una vez registrado, remitirá un correo al PCLB con el siguiente asunto: “</a:t>
            </a:r>
            <a:r>
              <a:rPr lang="es-ES" b="0" i="1" u="none" strike="noStrike" baseline="0" dirty="0">
                <a:solidFill>
                  <a:srgbClr val="494949"/>
                </a:solidFill>
                <a:latin typeface="Bahnschrift SemiLight SemiConde" panose="020B0502040204020203" pitchFamily="34" charset="0"/>
              </a:rPr>
              <a:t>Solicitud de permiso para cargar documento a RIUD</a:t>
            </a:r>
            <a:r>
              <a:rPr lang="es-ES" b="0" i="0" u="none" strike="noStrike" baseline="0" dirty="0">
                <a:solidFill>
                  <a:srgbClr val="494949"/>
                </a:solidFill>
                <a:latin typeface="Bahnschrift SemiLight SemiConde" panose="020B0502040204020203" pitchFamily="34" charset="0"/>
              </a:rPr>
              <a:t>”, dicho correo debe contener la siguiente información:</a:t>
            </a:r>
          </a:p>
          <a:p>
            <a:pPr algn="l"/>
            <a:r>
              <a:rPr lang="en-US" b="1" i="0" u="none" strike="noStrike" baseline="0" dirty="0">
                <a:solidFill>
                  <a:srgbClr val="494949"/>
                </a:solidFill>
                <a:latin typeface="Bahnschrift SemiLight SemiConde" panose="020B0502040204020203" pitchFamily="34" charset="0"/>
              </a:rPr>
              <a:t>	NOMBRE DEL AUTOR</a:t>
            </a:r>
          </a:p>
          <a:p>
            <a:pPr algn="l"/>
            <a:r>
              <a:rPr lang="en-US" b="1" i="0" u="none" strike="noStrike" baseline="0" dirty="0">
                <a:solidFill>
                  <a:srgbClr val="494949"/>
                </a:solidFill>
                <a:latin typeface="Bahnschrift SemiLight SemiConde" panose="020B0502040204020203" pitchFamily="34" charset="0"/>
              </a:rPr>
              <a:t>	FACULTAD: CIENCIAS Y EDUCACIÓN</a:t>
            </a:r>
          </a:p>
          <a:p>
            <a:pPr algn="l"/>
            <a:r>
              <a:rPr lang="es-ES" b="1" i="0" u="none" strike="noStrike" baseline="0" dirty="0">
                <a:solidFill>
                  <a:srgbClr val="494949"/>
                </a:solidFill>
                <a:latin typeface="Bahnschrift SemiLight SemiConde" panose="020B0502040204020203" pitchFamily="34" charset="0"/>
              </a:rPr>
              <a:t>	PROYECTO CURRICULAR: LICENCIATURA EN BIOLOGÍA</a:t>
            </a:r>
          </a:p>
          <a:p>
            <a:pPr algn="l"/>
            <a:r>
              <a:rPr lang="es-ES" b="1" i="0" u="none" strike="noStrike" baseline="0" dirty="0">
                <a:solidFill>
                  <a:srgbClr val="494949"/>
                </a:solidFill>
                <a:latin typeface="Bahnschrift SemiLight SemiConde" panose="020B0502040204020203" pitchFamily="34" charset="0"/>
              </a:rPr>
              <a:t>	TÍTULO DEL TRABAJO DE GRADO</a:t>
            </a:r>
          </a:p>
          <a:p>
            <a:pPr algn="l"/>
            <a:r>
              <a:rPr lang="es-ES" b="1" i="0" u="none" strike="noStrike" baseline="0" dirty="0">
                <a:solidFill>
                  <a:srgbClr val="494949"/>
                </a:solidFill>
                <a:latin typeface="Bahnschrift SemiLight SemiConde" panose="020B0502040204020203" pitchFamily="34" charset="0"/>
              </a:rPr>
              <a:t>	DIRECTOR DE TRABAJO DE GRADO</a:t>
            </a:r>
          </a:p>
          <a:p>
            <a:pPr algn="l"/>
            <a:r>
              <a:rPr lang="es-ES" b="1" i="0" u="none" strike="noStrike" baseline="0" dirty="0">
                <a:solidFill>
                  <a:srgbClr val="494949"/>
                </a:solidFill>
                <a:latin typeface="Bahnschrift SemiLight SemiConde" panose="020B0502040204020203" pitchFamily="34" charset="0"/>
              </a:rPr>
              <a:t>	DOCUMENTO DE IDENTIFICACIÓN DEL AUTOR</a:t>
            </a:r>
          </a:p>
          <a:p>
            <a:pPr algn="l"/>
            <a:r>
              <a:rPr lang="en-US" b="1" i="0" u="none" strike="noStrike" baseline="0" dirty="0">
                <a:solidFill>
                  <a:srgbClr val="494949"/>
                </a:solidFill>
                <a:latin typeface="Bahnschrift SemiLight SemiConde" panose="020B0502040204020203" pitchFamily="34" charset="0"/>
              </a:rPr>
              <a:t>	CÓDIGO DEL AUTOR</a:t>
            </a:r>
          </a:p>
          <a:p>
            <a:pPr algn="l"/>
            <a:r>
              <a:rPr lang="en-US" b="1" i="0" u="none" strike="noStrike" baseline="0" dirty="0">
                <a:solidFill>
                  <a:srgbClr val="494949"/>
                </a:solidFill>
                <a:latin typeface="Bahnschrift SemiLight SemiConde" panose="020B0502040204020203" pitchFamily="34" charset="0"/>
              </a:rPr>
              <a:t>	CORREO INSTITUCIONAL DEL AUTOR</a:t>
            </a:r>
          </a:p>
          <a:p>
            <a:pPr algn="l"/>
            <a:r>
              <a:rPr lang="en-US" b="1" i="0" u="none" strike="noStrike" baseline="0" dirty="0">
                <a:solidFill>
                  <a:srgbClr val="494949"/>
                </a:solidFill>
                <a:latin typeface="Bahnschrift SemiLight SemiConde" panose="020B0502040204020203" pitchFamily="34" charset="0"/>
              </a:rPr>
              <a:t>	TELÉFONO</a:t>
            </a:r>
          </a:p>
          <a:p>
            <a:pPr marL="285750" indent="-285750" algn="l">
              <a:buFont typeface="Courier New" panose="02070309020205020404" pitchFamily="49" charset="0"/>
              <a:buChar char="o"/>
            </a:pPr>
            <a:r>
              <a:rPr lang="es-ES" b="0" i="0" u="none" strike="noStrike" baseline="0" dirty="0">
                <a:solidFill>
                  <a:srgbClr val="494949"/>
                </a:solidFill>
                <a:latin typeface="Bahnschrift SemiLight SemiConde" panose="020B0502040204020203" pitchFamily="34" charset="0"/>
              </a:rPr>
              <a:t>Una vez el Proyecto Curricular autoriza que el trabajo se inscriba en el RIUD, el estudiante debe subir su documento a la plataforma y avisar al director para que este a su vez autorice la publicación.</a:t>
            </a:r>
            <a:endParaRPr lang="es-ES" b="1" i="0" u="none" strike="noStrike" baseline="0" dirty="0">
              <a:solidFill>
                <a:srgbClr val="494949"/>
              </a:solidFill>
              <a:latin typeface="Bahnschrift SemiLight SemiConde" panose="020B0502040204020203" pitchFamily="34" charset="0"/>
            </a:endParaRPr>
          </a:p>
        </p:txBody>
      </p:sp>
    </p:spTree>
    <p:extLst>
      <p:ext uri="{BB962C8B-B14F-4D97-AF65-F5344CB8AC3E}">
        <p14:creationId xmlns:p14="http://schemas.microsoft.com/office/powerpoint/2010/main" val="4069990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AB4742F-EB0C-49A4-9134-8C51C4BF45BE}"/>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ítulo 2">
            <a:extLst>
              <a:ext uri="{FF2B5EF4-FFF2-40B4-BE49-F238E27FC236}">
                <a16:creationId xmlns:a16="http://schemas.microsoft.com/office/drawing/2014/main" id="{6847414A-6248-44B1-A80F-AE06B9114CDE}"/>
              </a:ext>
            </a:extLst>
          </p:cNvPr>
          <p:cNvSpPr>
            <a:spLocks noGrp="1"/>
          </p:cNvSpPr>
          <p:nvPr>
            <p:ph type="title"/>
          </p:nvPr>
        </p:nvSpPr>
        <p:spPr/>
        <p:txBody>
          <a:bodyPr/>
          <a:lstStyle/>
          <a:p>
            <a:r>
              <a:rPr lang="es-MX" dirty="0"/>
              <a:t>DISTINCIONES</a:t>
            </a:r>
            <a:endParaRPr lang="es-CO" dirty="0"/>
          </a:p>
        </p:txBody>
      </p:sp>
      <p:sp>
        <p:nvSpPr>
          <p:cNvPr id="4" name="Marcador de texto 3">
            <a:extLst>
              <a:ext uri="{FF2B5EF4-FFF2-40B4-BE49-F238E27FC236}">
                <a16:creationId xmlns:a16="http://schemas.microsoft.com/office/drawing/2014/main" id="{D2150094-E80A-4B54-B7D7-5E91A6543E3A}"/>
              </a:ext>
            </a:extLst>
          </p:cNvPr>
          <p:cNvSpPr>
            <a:spLocks noGrp="1"/>
          </p:cNvSpPr>
          <p:nvPr>
            <p:ph type="body" idx="1"/>
          </p:nvPr>
        </p:nvSpPr>
        <p:spPr>
          <a:xfrm>
            <a:off x="719250" y="1419600"/>
            <a:ext cx="7705500" cy="401228"/>
          </a:xfrm>
        </p:spPr>
        <p:txBody>
          <a:bodyPr/>
          <a:lstStyle/>
          <a:p>
            <a:pPr marL="152400" indent="0">
              <a:buNone/>
            </a:pPr>
            <a:r>
              <a:rPr lang="es-MX" dirty="0"/>
              <a:t>Se otorgarán distinciones a los trabajos de grado que se destaquen por los resultados obtenidos, en virtud de su originalidad, creatividad o invención. </a:t>
            </a:r>
          </a:p>
        </p:txBody>
      </p:sp>
      <p:sp>
        <p:nvSpPr>
          <p:cNvPr id="8" name="Rectangle 2">
            <a:extLst>
              <a:ext uri="{FF2B5EF4-FFF2-40B4-BE49-F238E27FC236}">
                <a16:creationId xmlns:a16="http://schemas.microsoft.com/office/drawing/2014/main" id="{9F612B44-70DE-4E52-9E41-EDDA9821663A}"/>
              </a:ext>
            </a:extLst>
          </p:cNvPr>
          <p:cNvSpPr>
            <a:spLocks noChangeArrowheads="1"/>
          </p:cNvSpPr>
          <p:nvPr/>
        </p:nvSpPr>
        <p:spPr bwMode="auto">
          <a:xfrm>
            <a:off x="1962150" y="207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 name="CuadroTexto 9">
            <a:extLst>
              <a:ext uri="{FF2B5EF4-FFF2-40B4-BE49-F238E27FC236}">
                <a16:creationId xmlns:a16="http://schemas.microsoft.com/office/drawing/2014/main" id="{EC8BF103-847B-44BE-B085-519876F2EB3F}"/>
              </a:ext>
            </a:extLst>
          </p:cNvPr>
          <p:cNvSpPr txBox="1"/>
          <p:nvPr/>
        </p:nvSpPr>
        <p:spPr>
          <a:xfrm>
            <a:off x="4442195" y="2711636"/>
            <a:ext cx="2091955" cy="830997"/>
          </a:xfrm>
          <a:prstGeom prst="rect">
            <a:avLst/>
          </a:prstGeom>
          <a:noFill/>
          <a:ln w="38100">
            <a:solidFill>
              <a:srgbClr val="FF0000"/>
            </a:solidFill>
          </a:ln>
        </p:spPr>
        <p:txBody>
          <a:bodyPr wrap="square">
            <a:spAutoFit/>
          </a:bodyPr>
          <a:lstStyle/>
          <a:p>
            <a:r>
              <a:rPr lang="es-MX" sz="1200" dirty="0">
                <a:solidFill>
                  <a:schemeClr val="bg2"/>
                </a:solidFill>
                <a:latin typeface="Barlow Semi Condensed" panose="020B0604020202020204" charset="0"/>
              </a:rPr>
              <a:t>Espacios de posgrado</a:t>
            </a:r>
          </a:p>
          <a:p>
            <a:r>
              <a:rPr lang="es-MX" sz="1200" dirty="0">
                <a:solidFill>
                  <a:schemeClr val="bg2"/>
                </a:solidFill>
                <a:latin typeface="Barlow Semi Condensed" panose="020B0604020202020204" charset="0"/>
              </a:rPr>
              <a:t>Proyecto de emprendimiento</a:t>
            </a:r>
          </a:p>
          <a:p>
            <a:r>
              <a:rPr lang="es-MX" sz="1200" dirty="0">
                <a:solidFill>
                  <a:schemeClr val="bg2"/>
                </a:solidFill>
                <a:latin typeface="Barlow Semi Condensed" panose="020B0604020202020204" charset="0"/>
              </a:rPr>
              <a:t>Pasantía </a:t>
            </a:r>
          </a:p>
          <a:p>
            <a:r>
              <a:rPr lang="es-MX" sz="1200" dirty="0">
                <a:solidFill>
                  <a:schemeClr val="bg2"/>
                </a:solidFill>
                <a:latin typeface="Barlow Semi Condensed" panose="020B0604020202020204" charset="0"/>
              </a:rPr>
              <a:t> </a:t>
            </a:r>
          </a:p>
        </p:txBody>
      </p:sp>
      <p:sp>
        <p:nvSpPr>
          <p:cNvPr id="12" name="CuadroTexto 11">
            <a:extLst>
              <a:ext uri="{FF2B5EF4-FFF2-40B4-BE49-F238E27FC236}">
                <a16:creationId xmlns:a16="http://schemas.microsoft.com/office/drawing/2014/main" id="{75882F4A-F485-4647-BE2A-33074C5F1B3D}"/>
              </a:ext>
            </a:extLst>
          </p:cNvPr>
          <p:cNvSpPr txBox="1"/>
          <p:nvPr/>
        </p:nvSpPr>
        <p:spPr>
          <a:xfrm>
            <a:off x="1063476" y="2711636"/>
            <a:ext cx="2357328" cy="1015663"/>
          </a:xfrm>
          <a:prstGeom prst="rect">
            <a:avLst/>
          </a:prstGeom>
          <a:noFill/>
          <a:ln w="38100">
            <a:solidFill>
              <a:srgbClr val="00B050"/>
            </a:solidFill>
          </a:ln>
        </p:spPr>
        <p:txBody>
          <a:bodyPr wrap="square">
            <a:spAutoFit/>
          </a:bodyPr>
          <a:lstStyle/>
          <a:p>
            <a:r>
              <a:rPr lang="es-MX" sz="1200" dirty="0">
                <a:solidFill>
                  <a:schemeClr val="bg2"/>
                </a:solidFill>
                <a:latin typeface="Barlow Semi Condensed" panose="020B0604020202020204" charset="0"/>
              </a:rPr>
              <a:t>Monografía</a:t>
            </a:r>
          </a:p>
          <a:p>
            <a:r>
              <a:rPr lang="es-MX" sz="1200" dirty="0">
                <a:solidFill>
                  <a:schemeClr val="bg2"/>
                </a:solidFill>
                <a:latin typeface="Barlow Semi Condensed" panose="020B0604020202020204" charset="0"/>
              </a:rPr>
              <a:t>Investigación - Innovación</a:t>
            </a:r>
          </a:p>
          <a:p>
            <a:r>
              <a:rPr lang="es-MX" sz="1200" dirty="0">
                <a:solidFill>
                  <a:schemeClr val="bg2"/>
                </a:solidFill>
                <a:latin typeface="Barlow Semi Condensed" panose="020B0604020202020204" charset="0"/>
              </a:rPr>
              <a:t>Creación o interpretación</a:t>
            </a:r>
          </a:p>
          <a:p>
            <a:r>
              <a:rPr lang="es-MX" sz="1200" dirty="0">
                <a:solidFill>
                  <a:schemeClr val="bg2"/>
                </a:solidFill>
                <a:latin typeface="Barlow Semi Condensed" panose="020B0604020202020204" charset="0"/>
              </a:rPr>
              <a:t>Producción académica</a:t>
            </a:r>
          </a:p>
          <a:p>
            <a:r>
              <a:rPr lang="es-MX" sz="1200" dirty="0">
                <a:solidFill>
                  <a:schemeClr val="bg2"/>
                </a:solidFill>
                <a:latin typeface="Barlow Semi Condensed" panose="020B0604020202020204" charset="0"/>
              </a:rPr>
              <a:t> </a:t>
            </a:r>
          </a:p>
        </p:txBody>
      </p:sp>
      <p:sp>
        <p:nvSpPr>
          <p:cNvPr id="14" name="CuadroTexto 13">
            <a:extLst>
              <a:ext uri="{FF2B5EF4-FFF2-40B4-BE49-F238E27FC236}">
                <a16:creationId xmlns:a16="http://schemas.microsoft.com/office/drawing/2014/main" id="{C81B0275-F7A2-4AEE-BF3E-C30F7AA38C37}"/>
              </a:ext>
            </a:extLst>
          </p:cNvPr>
          <p:cNvSpPr txBox="1"/>
          <p:nvPr/>
        </p:nvSpPr>
        <p:spPr>
          <a:xfrm>
            <a:off x="3109580" y="4078997"/>
            <a:ext cx="5555510" cy="646331"/>
          </a:xfrm>
          <a:prstGeom prst="rect">
            <a:avLst/>
          </a:prstGeom>
          <a:noFill/>
        </p:spPr>
        <p:txBody>
          <a:bodyPr wrap="square">
            <a:spAutoFit/>
          </a:bodyPr>
          <a:lstStyle/>
          <a:p>
            <a:pPr algn="just" rtl="0">
              <a:spcBef>
                <a:spcPts val="600"/>
              </a:spcBef>
              <a:spcAft>
                <a:spcPts val="0"/>
              </a:spcAft>
            </a:pPr>
            <a:r>
              <a:rPr lang="es-MX" sz="1200" b="1" i="1" u="none" strike="noStrike" dirty="0">
                <a:solidFill>
                  <a:schemeClr val="bg2"/>
                </a:solidFill>
                <a:effectLst/>
                <a:latin typeface="Barlow Semi Condensed" panose="020B0604020202020204" charset="0"/>
              </a:rPr>
              <a:t>Serán otorgadas por el consejo de facultad, a solicitud del docente evaluador o director </a:t>
            </a:r>
            <a:endParaRPr lang="es-MX" sz="1200" b="0" i="1" dirty="0">
              <a:solidFill>
                <a:schemeClr val="bg2"/>
              </a:solidFill>
              <a:effectLst/>
              <a:latin typeface="Barlow Semi Condensed" panose="020B0604020202020204" charset="0"/>
            </a:endParaRPr>
          </a:p>
          <a:p>
            <a:br>
              <a:rPr lang="es-MX" sz="1200" i="1" dirty="0">
                <a:solidFill>
                  <a:schemeClr val="bg2"/>
                </a:solidFill>
                <a:latin typeface="Barlow Semi Condensed" panose="020B0604020202020204" charset="0"/>
              </a:rPr>
            </a:br>
            <a:endParaRPr lang="es-CO" sz="1200" i="1" dirty="0">
              <a:solidFill>
                <a:schemeClr val="bg2"/>
              </a:solidFill>
              <a:latin typeface="Barlow Semi Condensed" panose="020B0604020202020204" charset="0"/>
            </a:endParaRPr>
          </a:p>
        </p:txBody>
      </p:sp>
      <p:pic>
        <p:nvPicPr>
          <p:cNvPr id="15" name="Gráfico 14" descr="Marca de verificación">
            <a:extLst>
              <a:ext uri="{FF2B5EF4-FFF2-40B4-BE49-F238E27FC236}">
                <a16:creationId xmlns:a16="http://schemas.microsoft.com/office/drawing/2014/main" id="{494A0E4E-CE85-4885-95CC-7D980260FD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317" y="2291548"/>
            <a:ext cx="457200" cy="457200"/>
          </a:xfrm>
          <a:prstGeom prst="rect">
            <a:avLst/>
          </a:prstGeom>
        </p:spPr>
      </p:pic>
      <p:pic>
        <p:nvPicPr>
          <p:cNvPr id="16" name="Gráfico 15" descr="Cerrar">
            <a:extLst>
              <a:ext uri="{FF2B5EF4-FFF2-40B4-BE49-F238E27FC236}">
                <a16:creationId xmlns:a16="http://schemas.microsoft.com/office/drawing/2014/main" id="{631ED738-6B0A-4259-A563-5DF26A2388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2434" y="2291548"/>
            <a:ext cx="457200" cy="457200"/>
          </a:xfrm>
          <a:prstGeom prst="rect">
            <a:avLst/>
          </a:prstGeom>
        </p:spPr>
      </p:pic>
    </p:spTree>
    <p:extLst>
      <p:ext uri="{BB962C8B-B14F-4D97-AF65-F5344CB8AC3E}">
        <p14:creationId xmlns:p14="http://schemas.microsoft.com/office/powerpoint/2010/main" val="2683152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606EA20-2C94-4EAE-831E-011EABBA0BAA}"/>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4" name="Tabla 3">
            <a:extLst>
              <a:ext uri="{FF2B5EF4-FFF2-40B4-BE49-F238E27FC236}">
                <a16:creationId xmlns:a16="http://schemas.microsoft.com/office/drawing/2014/main" id="{EE6D79F7-DBE6-423C-9E74-4B6A209BD75E}"/>
              </a:ext>
            </a:extLst>
          </p:cNvPr>
          <p:cNvGraphicFramePr>
            <a:graphicFrameLocks noGrp="1"/>
          </p:cNvGraphicFramePr>
          <p:nvPr>
            <p:extLst>
              <p:ext uri="{D42A27DB-BD31-4B8C-83A1-F6EECF244321}">
                <p14:modId xmlns:p14="http://schemas.microsoft.com/office/powerpoint/2010/main" val="2542078764"/>
              </p:ext>
            </p:extLst>
          </p:nvPr>
        </p:nvGraphicFramePr>
        <p:xfrm>
          <a:off x="628650" y="996879"/>
          <a:ext cx="8281434" cy="3432929"/>
        </p:xfrm>
        <a:graphic>
          <a:graphicData uri="http://schemas.openxmlformats.org/drawingml/2006/table">
            <a:tbl>
              <a:tblPr/>
              <a:tblGrid>
                <a:gridCol w="1027225">
                  <a:extLst>
                    <a:ext uri="{9D8B030D-6E8A-4147-A177-3AD203B41FA5}">
                      <a16:colId xmlns:a16="http://schemas.microsoft.com/office/drawing/2014/main" val="2039400437"/>
                    </a:ext>
                  </a:extLst>
                </a:gridCol>
                <a:gridCol w="881777">
                  <a:extLst>
                    <a:ext uri="{9D8B030D-6E8A-4147-A177-3AD203B41FA5}">
                      <a16:colId xmlns:a16="http://schemas.microsoft.com/office/drawing/2014/main" val="2687477924"/>
                    </a:ext>
                  </a:extLst>
                </a:gridCol>
                <a:gridCol w="2118084">
                  <a:extLst>
                    <a:ext uri="{9D8B030D-6E8A-4147-A177-3AD203B41FA5}">
                      <a16:colId xmlns:a16="http://schemas.microsoft.com/office/drawing/2014/main" val="3394123168"/>
                    </a:ext>
                  </a:extLst>
                </a:gridCol>
                <a:gridCol w="2127174">
                  <a:extLst>
                    <a:ext uri="{9D8B030D-6E8A-4147-A177-3AD203B41FA5}">
                      <a16:colId xmlns:a16="http://schemas.microsoft.com/office/drawing/2014/main" val="1459242738"/>
                    </a:ext>
                  </a:extLst>
                </a:gridCol>
                <a:gridCol w="2127174">
                  <a:extLst>
                    <a:ext uri="{9D8B030D-6E8A-4147-A177-3AD203B41FA5}">
                      <a16:colId xmlns:a16="http://schemas.microsoft.com/office/drawing/2014/main" val="3405529484"/>
                    </a:ext>
                  </a:extLst>
                </a:gridCol>
              </a:tblGrid>
              <a:tr h="207524">
                <a:tc>
                  <a:txBody>
                    <a:bodyPr/>
                    <a:lstStyle/>
                    <a:p>
                      <a:pPr algn="ctr" rtl="0" fontAlgn="b">
                        <a:spcBef>
                          <a:spcPts val="0"/>
                        </a:spcBef>
                        <a:spcAft>
                          <a:spcPts val="0"/>
                        </a:spcAft>
                      </a:pPr>
                      <a:r>
                        <a:rPr lang="es-CO" sz="1050" b="1" i="0" u="none" strike="noStrike">
                          <a:solidFill>
                            <a:srgbClr val="000000"/>
                          </a:solidFill>
                          <a:effectLst/>
                          <a:latin typeface="Barlow Semi Condensed" panose="020B0604020202020204" charset="0"/>
                        </a:rPr>
                        <a:t>Modalidad</a:t>
                      </a:r>
                      <a:endParaRPr lang="es-CO" sz="1600">
                        <a:effectLst/>
                        <a:latin typeface="Barlow Semi Condensed" panose="020B0604020202020204" charset="0"/>
                      </a:endParaRPr>
                    </a:p>
                  </a:txBody>
                  <a:tcPr marL="25972" marR="25972" marT="17314" marB="173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050" b="1" i="0" u="none" strike="noStrike">
                          <a:solidFill>
                            <a:srgbClr val="000000"/>
                          </a:solidFill>
                          <a:effectLst/>
                          <a:latin typeface="Barlow Semi Condensed" panose="020B0604020202020204" charset="0"/>
                        </a:rPr>
                        <a:t>Distinción</a:t>
                      </a:r>
                      <a:endParaRPr lang="es-CO" sz="1600">
                        <a:effectLst/>
                        <a:latin typeface="Barlow Semi Condensed" panose="020B0604020202020204" charset="0"/>
                      </a:endParaRPr>
                    </a:p>
                  </a:txBody>
                  <a:tcPr marL="25972" marR="25972" marT="17314" marB="173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050" b="1" i="0" u="none" strike="noStrike">
                          <a:solidFill>
                            <a:srgbClr val="000000"/>
                          </a:solidFill>
                          <a:effectLst/>
                          <a:latin typeface="Barlow Semi Condensed" panose="020B0604020202020204" charset="0"/>
                        </a:rPr>
                        <a:t>Criterios</a:t>
                      </a:r>
                      <a:endParaRPr lang="es-CO" sz="1600">
                        <a:effectLst/>
                        <a:latin typeface="Barlow Semi Condensed" panose="020B0604020202020204" charset="0"/>
                      </a:endParaRPr>
                    </a:p>
                  </a:txBody>
                  <a:tcPr marL="25972" marR="25972" marT="17314" marB="173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050" b="1" i="0" u="none" strike="noStrike" dirty="0">
                          <a:solidFill>
                            <a:srgbClr val="000000"/>
                          </a:solidFill>
                          <a:effectLst/>
                          <a:latin typeface="Barlow Semi Condensed" panose="020B0604020202020204" charset="0"/>
                        </a:rPr>
                        <a:t>Evidencias</a:t>
                      </a:r>
                      <a:endParaRPr lang="es-CO" sz="1600" dirty="0">
                        <a:effectLst/>
                        <a:latin typeface="Barlow Semi Condensed" panose="020B0604020202020204" charset="0"/>
                      </a:endParaRPr>
                    </a:p>
                  </a:txBody>
                  <a:tcPr marL="25972" marR="25972" marT="17314" marB="173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050" b="1" i="0" u="none" strike="noStrike">
                          <a:solidFill>
                            <a:srgbClr val="000000"/>
                          </a:solidFill>
                          <a:effectLst/>
                          <a:latin typeface="Barlow Semi Condensed" panose="020B0604020202020204" charset="0"/>
                        </a:rPr>
                        <a:t>Homologación</a:t>
                      </a:r>
                      <a:endParaRPr lang="es-CO" sz="1600">
                        <a:effectLst/>
                        <a:latin typeface="Barlow Semi Condensed" panose="020B0604020202020204" charset="0"/>
                      </a:endParaRPr>
                    </a:p>
                  </a:txBody>
                  <a:tcPr marL="25972" marR="25972" marT="17314" marB="173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906116110"/>
                  </a:ext>
                </a:extLst>
              </a:tr>
              <a:tr h="1011804">
                <a:tc rowSpan="4">
                  <a:txBody>
                    <a:bodyPr/>
                    <a:lstStyle/>
                    <a:p>
                      <a:pPr algn="ctr" rtl="0" fontAlgn="ctr">
                        <a:spcBef>
                          <a:spcPts val="0"/>
                        </a:spcBef>
                        <a:spcAft>
                          <a:spcPts val="0"/>
                        </a:spcAft>
                      </a:pPr>
                      <a:r>
                        <a:rPr lang="es-CO" sz="1050" b="1" i="0" u="none" strike="noStrike">
                          <a:solidFill>
                            <a:srgbClr val="000000"/>
                          </a:solidFill>
                          <a:effectLst/>
                          <a:latin typeface="Barlow Semi Condensed" panose="020B0604020202020204" charset="0"/>
                        </a:rPr>
                        <a:t>Monografía o Investigación - innovación</a:t>
                      </a:r>
                      <a:endParaRPr lang="es-CO"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ctr" rtl="0" fontAlgn="ctr">
                        <a:spcBef>
                          <a:spcPts val="0"/>
                        </a:spcBef>
                        <a:spcAft>
                          <a:spcPts val="0"/>
                        </a:spcAft>
                      </a:pPr>
                      <a:r>
                        <a:rPr lang="es-CO" sz="1050" b="0" i="0" u="none" strike="noStrike" dirty="0">
                          <a:solidFill>
                            <a:srgbClr val="000000"/>
                          </a:solidFill>
                          <a:effectLst/>
                          <a:latin typeface="Barlow Semi Condensed" panose="020B0604020202020204" charset="0"/>
                        </a:rPr>
                        <a:t>Meritoria</a:t>
                      </a:r>
                      <a:endParaRPr lang="es-CO" sz="1600" dirty="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Aporta elementos al conocimiento de un área o que confronte el conocimiento en un área determinada o para la academia, la investigación y el desarrollo de la universidad.</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Publicación total o parcial del trabajo de grado o carta de aceptación para publicación en una revista indexada en el Sistema Nacional de Indexación y Homologación de Revistas Especializadas (Publindex).</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Certificación de participación en evento nacional o internacional como ponente, en modalidad póster u oral y publicación parcial o total del trabajo en las memorias del evento.</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022802"/>
                  </a:ext>
                </a:extLst>
              </a:tr>
              <a:tr h="443032">
                <a:tc vMerge="1">
                  <a:txBody>
                    <a:bodyPr/>
                    <a:lstStyle/>
                    <a:p>
                      <a:endParaRPr lang="es-CO"/>
                    </a:p>
                  </a:txBody>
                  <a:tcPr/>
                </a:tc>
                <a:tc vMerge="1">
                  <a:txBody>
                    <a:bodyPr/>
                    <a:lstStyle/>
                    <a:p>
                      <a:endParaRPr lang="es-CO"/>
                    </a:p>
                  </a:txBody>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Calificación final mínima de 4,5 / 5,0</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Acta de socialización de trabajo de grado debidamente legalizada</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CO" sz="1000" b="0" i="0" u="none" strike="noStrike">
                          <a:solidFill>
                            <a:srgbClr val="000000"/>
                          </a:solidFill>
                          <a:effectLst/>
                          <a:latin typeface="Barlow Semi Condensed" panose="020B0604020202020204" charset="0"/>
                        </a:rPr>
                        <a:t>No aplica</a:t>
                      </a:r>
                      <a:endParaRPr lang="es-CO"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368528"/>
                  </a:ext>
                </a:extLst>
              </a:tr>
              <a:tr h="1336766">
                <a:tc vMerge="1">
                  <a:txBody>
                    <a:bodyPr/>
                    <a:lstStyle/>
                    <a:p>
                      <a:endParaRPr lang="es-CO"/>
                    </a:p>
                  </a:txBody>
                  <a:tcPr/>
                </a:tc>
                <a:tc rowSpan="2">
                  <a:txBody>
                    <a:bodyPr/>
                    <a:lstStyle/>
                    <a:p>
                      <a:pPr algn="ctr" rtl="0" fontAlgn="ctr">
                        <a:spcBef>
                          <a:spcPts val="0"/>
                        </a:spcBef>
                        <a:spcAft>
                          <a:spcPts val="0"/>
                        </a:spcAft>
                      </a:pPr>
                      <a:r>
                        <a:rPr lang="es-CO" sz="1050" b="0" i="0" u="none" strike="noStrike">
                          <a:solidFill>
                            <a:srgbClr val="000000"/>
                          </a:solidFill>
                          <a:effectLst/>
                          <a:latin typeface="Barlow Semi Condensed" panose="020B0604020202020204" charset="0"/>
                        </a:rPr>
                        <a:t>Laureada</a:t>
                      </a:r>
                      <a:endParaRPr lang="es-CO"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Aporta gran cantidad de elementos al conocimiento, ya sea en avance en tecnología o en avance en implementación de ciencia y tecnología o se ha dado paso hacia la determinación de una línea de investigación o se demuestra novedad científica.</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Publicación total o parcial del trabajo de grado o carta de aceptación para publicación en revista indexada en el Sistema Nacional de Indexación y Homologación de Revistas Especializadas (Publindex), en categoría A o A1.</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Certificado de participación en evento nacional o internacional como ponente, en modalidad póster u oral, con distinción por parte de la organización del evento y publicación parcial o total del trabajo en las memorias del evento, o publicación parcial o total del trabajo como capítulo de libro.</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145819"/>
                  </a:ext>
                </a:extLst>
              </a:tr>
              <a:tr h="433803">
                <a:tc vMerge="1">
                  <a:txBody>
                    <a:bodyPr/>
                    <a:lstStyle/>
                    <a:p>
                      <a:endParaRPr lang="es-CO"/>
                    </a:p>
                  </a:txBody>
                  <a:tcPr/>
                </a:tc>
                <a:tc vMerge="1">
                  <a:txBody>
                    <a:bodyPr/>
                    <a:lstStyle/>
                    <a:p>
                      <a:endParaRPr lang="es-CO"/>
                    </a:p>
                  </a:txBody>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Calificación final de 5,0 / 5,0</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Acta de socialización de trabajo de grado debidamente legalizada</a:t>
                      </a:r>
                      <a:endParaRPr lang="es-MX" sz="160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CO" sz="1000" b="0" i="0" u="none" strike="noStrike" dirty="0">
                          <a:solidFill>
                            <a:srgbClr val="000000"/>
                          </a:solidFill>
                          <a:effectLst/>
                          <a:latin typeface="Barlow Semi Condensed" panose="020B0604020202020204" charset="0"/>
                        </a:rPr>
                        <a:t>No aplica</a:t>
                      </a:r>
                      <a:endParaRPr lang="es-CO" sz="1600" dirty="0">
                        <a:effectLst/>
                        <a:latin typeface="Barlow Semi Condensed" panose="020B0604020202020204" charset="0"/>
                      </a:endParaRPr>
                    </a:p>
                  </a:txBody>
                  <a:tcPr marL="25972" marR="25972" marT="17314" marB="173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744021"/>
                  </a:ext>
                </a:extLst>
              </a:tr>
            </a:tbl>
          </a:graphicData>
        </a:graphic>
      </p:graphicFrame>
      <p:sp>
        <p:nvSpPr>
          <p:cNvPr id="5" name="Rectangle 1">
            <a:extLst>
              <a:ext uri="{FF2B5EF4-FFF2-40B4-BE49-F238E27FC236}">
                <a16:creationId xmlns:a16="http://schemas.microsoft.com/office/drawing/2014/main" id="{DE7CAF2C-AC98-451A-BE0D-C519B1D9145A}"/>
              </a:ext>
            </a:extLst>
          </p:cNvPr>
          <p:cNvSpPr>
            <a:spLocks noChangeArrowheads="1"/>
          </p:cNvSpPr>
          <p:nvPr/>
        </p:nvSpPr>
        <p:spPr bwMode="auto">
          <a:xfrm>
            <a:off x="628650" y="1450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CuadroTexto 7">
            <a:extLst>
              <a:ext uri="{FF2B5EF4-FFF2-40B4-BE49-F238E27FC236}">
                <a16:creationId xmlns:a16="http://schemas.microsoft.com/office/drawing/2014/main" id="{1642C954-5FA4-4027-93B6-27D292097A74}"/>
              </a:ext>
            </a:extLst>
          </p:cNvPr>
          <p:cNvSpPr txBox="1"/>
          <p:nvPr/>
        </p:nvSpPr>
        <p:spPr>
          <a:xfrm>
            <a:off x="5119577" y="4560738"/>
            <a:ext cx="4885660" cy="646331"/>
          </a:xfrm>
          <a:prstGeom prst="rect">
            <a:avLst/>
          </a:prstGeom>
          <a:noFill/>
        </p:spPr>
        <p:txBody>
          <a:bodyPr wrap="square">
            <a:spAutoFit/>
          </a:bodyPr>
          <a:lstStyle/>
          <a:p>
            <a:pPr rtl="0">
              <a:spcBef>
                <a:spcPts val="0"/>
              </a:spcBef>
              <a:spcAft>
                <a:spcPts val="0"/>
              </a:spcAft>
            </a:pPr>
            <a:r>
              <a:rPr lang="es-MX" sz="1200" b="0" i="1" u="none" strike="noStrike" dirty="0">
                <a:solidFill>
                  <a:srgbClr val="000000"/>
                </a:solidFill>
                <a:effectLst/>
                <a:latin typeface="Barlow Semi Condensed" panose="020B0604020202020204" charset="0"/>
              </a:rPr>
              <a:t>Tomado y adaptado de la Resolución No. 011 de marzo de 2020</a:t>
            </a:r>
            <a:endParaRPr lang="es-MX" sz="1200" b="0" i="1" dirty="0">
              <a:effectLst/>
              <a:latin typeface="Barlow Semi Condensed" panose="020B0604020202020204" charset="0"/>
            </a:endParaRPr>
          </a:p>
          <a:p>
            <a:br>
              <a:rPr lang="es-MX" sz="1200" i="1" dirty="0">
                <a:latin typeface="Barlow Semi Condensed" panose="020B0604020202020204" charset="0"/>
              </a:rPr>
            </a:br>
            <a:endParaRPr lang="es-CO" sz="1200" i="1" dirty="0">
              <a:latin typeface="Barlow Semi Condensed" panose="020B0604020202020204" charset="0"/>
            </a:endParaRPr>
          </a:p>
        </p:txBody>
      </p:sp>
      <p:sp>
        <p:nvSpPr>
          <p:cNvPr id="9" name="CuadroTexto 8">
            <a:extLst>
              <a:ext uri="{FF2B5EF4-FFF2-40B4-BE49-F238E27FC236}">
                <a16:creationId xmlns:a16="http://schemas.microsoft.com/office/drawing/2014/main" id="{2D11C9B8-15A6-4731-871D-1880CA0F3600}"/>
              </a:ext>
            </a:extLst>
          </p:cNvPr>
          <p:cNvSpPr txBox="1"/>
          <p:nvPr/>
        </p:nvSpPr>
        <p:spPr>
          <a:xfrm>
            <a:off x="6145619" y="393405"/>
            <a:ext cx="2573079"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a:solidFill>
                  <a:schemeClr val="bg2"/>
                </a:solidFill>
                <a:latin typeface="Barlow Semi Condensed" panose="020B0604020202020204" charset="0"/>
              </a:rPr>
              <a:t>Tipos de Distinciones</a:t>
            </a:r>
            <a:endParaRPr lang="es-CO" dirty="0">
              <a:solidFill>
                <a:schemeClr val="bg2"/>
              </a:solidFill>
              <a:latin typeface="Barlow Semi Condensed" panose="020B0604020202020204" charset="0"/>
            </a:endParaRPr>
          </a:p>
        </p:txBody>
      </p:sp>
    </p:spTree>
    <p:extLst>
      <p:ext uri="{BB962C8B-B14F-4D97-AF65-F5344CB8AC3E}">
        <p14:creationId xmlns:p14="http://schemas.microsoft.com/office/powerpoint/2010/main" val="2158205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606EA20-2C94-4EAE-831E-011EABBA0BAA}"/>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angle 1">
            <a:extLst>
              <a:ext uri="{FF2B5EF4-FFF2-40B4-BE49-F238E27FC236}">
                <a16:creationId xmlns:a16="http://schemas.microsoft.com/office/drawing/2014/main" id="{DE7CAF2C-AC98-451A-BE0D-C519B1D9145A}"/>
              </a:ext>
            </a:extLst>
          </p:cNvPr>
          <p:cNvSpPr>
            <a:spLocks noChangeArrowheads="1"/>
          </p:cNvSpPr>
          <p:nvPr/>
        </p:nvSpPr>
        <p:spPr bwMode="auto">
          <a:xfrm>
            <a:off x="628650" y="1450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2" name="Tabla 1">
            <a:extLst>
              <a:ext uri="{FF2B5EF4-FFF2-40B4-BE49-F238E27FC236}">
                <a16:creationId xmlns:a16="http://schemas.microsoft.com/office/drawing/2014/main" id="{5241AE3D-8EF6-4715-8802-D1EACD2BB236}"/>
              </a:ext>
            </a:extLst>
          </p:cNvPr>
          <p:cNvGraphicFramePr>
            <a:graphicFrameLocks noGrp="1"/>
          </p:cNvGraphicFramePr>
          <p:nvPr>
            <p:extLst>
              <p:ext uri="{D42A27DB-BD31-4B8C-83A1-F6EECF244321}">
                <p14:modId xmlns:p14="http://schemas.microsoft.com/office/powerpoint/2010/main" val="2878071479"/>
              </p:ext>
            </p:extLst>
          </p:nvPr>
        </p:nvGraphicFramePr>
        <p:xfrm>
          <a:off x="721015" y="1219474"/>
          <a:ext cx="7886700" cy="3076738"/>
        </p:xfrm>
        <a:graphic>
          <a:graphicData uri="http://schemas.openxmlformats.org/drawingml/2006/table">
            <a:tbl>
              <a:tblPr/>
              <a:tblGrid>
                <a:gridCol w="992253">
                  <a:extLst>
                    <a:ext uri="{9D8B030D-6E8A-4147-A177-3AD203B41FA5}">
                      <a16:colId xmlns:a16="http://schemas.microsoft.com/office/drawing/2014/main" val="2410007773"/>
                    </a:ext>
                  </a:extLst>
                </a:gridCol>
                <a:gridCol w="898160">
                  <a:extLst>
                    <a:ext uri="{9D8B030D-6E8A-4147-A177-3AD203B41FA5}">
                      <a16:colId xmlns:a16="http://schemas.microsoft.com/office/drawing/2014/main" val="2029925584"/>
                    </a:ext>
                  </a:extLst>
                </a:gridCol>
                <a:gridCol w="1796320">
                  <a:extLst>
                    <a:ext uri="{9D8B030D-6E8A-4147-A177-3AD203B41FA5}">
                      <a16:colId xmlns:a16="http://schemas.microsoft.com/office/drawing/2014/main" val="2443378614"/>
                    </a:ext>
                  </a:extLst>
                </a:gridCol>
                <a:gridCol w="2164138">
                  <a:extLst>
                    <a:ext uri="{9D8B030D-6E8A-4147-A177-3AD203B41FA5}">
                      <a16:colId xmlns:a16="http://schemas.microsoft.com/office/drawing/2014/main" val="212956329"/>
                    </a:ext>
                  </a:extLst>
                </a:gridCol>
                <a:gridCol w="2035829">
                  <a:extLst>
                    <a:ext uri="{9D8B030D-6E8A-4147-A177-3AD203B41FA5}">
                      <a16:colId xmlns:a16="http://schemas.microsoft.com/office/drawing/2014/main" val="1208156321"/>
                    </a:ext>
                  </a:extLst>
                </a:gridCol>
              </a:tblGrid>
              <a:tr h="179632">
                <a:tc>
                  <a:txBody>
                    <a:bodyPr/>
                    <a:lstStyle/>
                    <a:p>
                      <a:pPr algn="ctr" rtl="0" fontAlgn="b">
                        <a:spcBef>
                          <a:spcPts val="0"/>
                        </a:spcBef>
                        <a:spcAft>
                          <a:spcPts val="0"/>
                        </a:spcAft>
                      </a:pPr>
                      <a:r>
                        <a:rPr lang="es-CO" sz="1050" b="1" i="0" u="none" strike="noStrike">
                          <a:solidFill>
                            <a:srgbClr val="000000"/>
                          </a:solidFill>
                          <a:effectLst/>
                          <a:latin typeface="Barlow Semi Condensed" panose="020B0604020202020204" charset="0"/>
                        </a:rPr>
                        <a:t>Modalidad</a:t>
                      </a:r>
                      <a:endParaRPr lang="es-CO" sz="1600">
                        <a:effectLst/>
                        <a:latin typeface="Barlow Semi Condensed" panose="020B0604020202020204" charset="0"/>
                      </a:endParaRPr>
                    </a:p>
                  </a:txBody>
                  <a:tcPr marL="25662" marR="25662" marT="17108" marB="1710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050" b="1" i="0" u="none" strike="noStrike">
                          <a:solidFill>
                            <a:srgbClr val="000000"/>
                          </a:solidFill>
                          <a:effectLst/>
                          <a:latin typeface="Barlow Semi Condensed" panose="020B0604020202020204" charset="0"/>
                        </a:rPr>
                        <a:t>Distinción</a:t>
                      </a:r>
                      <a:endParaRPr lang="es-CO" sz="1600">
                        <a:effectLst/>
                        <a:latin typeface="Barlow Semi Condensed" panose="020B0604020202020204" charset="0"/>
                      </a:endParaRPr>
                    </a:p>
                  </a:txBody>
                  <a:tcPr marL="25662" marR="25662" marT="17108" marB="1710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050" b="1" i="0" u="none" strike="noStrike">
                          <a:solidFill>
                            <a:srgbClr val="000000"/>
                          </a:solidFill>
                          <a:effectLst/>
                          <a:latin typeface="Barlow Semi Condensed" panose="020B0604020202020204" charset="0"/>
                        </a:rPr>
                        <a:t>Criterios</a:t>
                      </a:r>
                      <a:endParaRPr lang="es-CO" sz="1600">
                        <a:effectLst/>
                        <a:latin typeface="Barlow Semi Condensed" panose="020B0604020202020204" charset="0"/>
                      </a:endParaRPr>
                    </a:p>
                  </a:txBody>
                  <a:tcPr marL="25662" marR="25662" marT="17108" marB="1710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050" b="1" i="0" u="none" strike="noStrike">
                          <a:solidFill>
                            <a:srgbClr val="000000"/>
                          </a:solidFill>
                          <a:effectLst/>
                          <a:latin typeface="Barlow Semi Condensed" panose="020B0604020202020204" charset="0"/>
                        </a:rPr>
                        <a:t>Evidencias</a:t>
                      </a:r>
                      <a:endParaRPr lang="es-CO" sz="1600">
                        <a:effectLst/>
                        <a:latin typeface="Barlow Semi Condensed" panose="020B0604020202020204" charset="0"/>
                      </a:endParaRPr>
                    </a:p>
                  </a:txBody>
                  <a:tcPr marL="25662" marR="25662" marT="17108" marB="1710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050" b="1" i="0" u="none" strike="noStrike">
                          <a:solidFill>
                            <a:srgbClr val="000000"/>
                          </a:solidFill>
                          <a:effectLst/>
                          <a:latin typeface="Barlow Semi Condensed" panose="020B0604020202020204" charset="0"/>
                        </a:rPr>
                        <a:t>Homologación</a:t>
                      </a:r>
                      <a:endParaRPr lang="es-CO" sz="1600">
                        <a:effectLst/>
                        <a:latin typeface="Barlow Semi Condensed" panose="020B0604020202020204" charset="0"/>
                      </a:endParaRPr>
                    </a:p>
                  </a:txBody>
                  <a:tcPr marL="25662" marR="25662" marT="17108" marB="1710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399042697"/>
                  </a:ext>
                </a:extLst>
              </a:tr>
              <a:tr h="1043576">
                <a:tc rowSpan="4">
                  <a:txBody>
                    <a:bodyPr/>
                    <a:lstStyle/>
                    <a:p>
                      <a:pPr algn="ctr" rtl="0" fontAlgn="ctr">
                        <a:spcBef>
                          <a:spcPts val="0"/>
                        </a:spcBef>
                        <a:spcAft>
                          <a:spcPts val="0"/>
                        </a:spcAft>
                      </a:pPr>
                      <a:r>
                        <a:rPr lang="es-CO" sz="1050" b="1" i="0" u="none" strike="noStrike">
                          <a:solidFill>
                            <a:srgbClr val="000000"/>
                          </a:solidFill>
                          <a:effectLst/>
                          <a:latin typeface="Barlow Semi Condensed" panose="020B0604020202020204" charset="0"/>
                        </a:rPr>
                        <a:t>Creación o Interpretación</a:t>
                      </a:r>
                      <a:endParaRPr lang="es-CO"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ctr" rtl="0" fontAlgn="ctr">
                        <a:spcBef>
                          <a:spcPts val="0"/>
                        </a:spcBef>
                        <a:spcAft>
                          <a:spcPts val="0"/>
                        </a:spcAft>
                      </a:pPr>
                      <a:r>
                        <a:rPr lang="es-CO" sz="1050" b="0" i="0" u="none" strike="noStrike" dirty="0">
                          <a:solidFill>
                            <a:srgbClr val="000000"/>
                          </a:solidFill>
                          <a:effectLst/>
                          <a:latin typeface="Barlow Semi Condensed" panose="020B0604020202020204" charset="0"/>
                        </a:rPr>
                        <a:t>Meritoria</a:t>
                      </a:r>
                      <a:endParaRPr lang="es-CO" sz="1600" dirty="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Realiza aportes de carácter formal, técnico y conceptual al arte y a la cultura con un impacto a nivel académico local o regional y con incidencia en el conocimiento de un área.</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Publicación total o parcial del documento de reflexión que acompaña el trabajo de grado o carta de aceptación para publicación en una revista indexada en el Sistema Nacional de Indexación y Homologación de Revistas Especializadas (Publindex).</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Constancia verificable de exposición, presentación, concierto, recital o audición pública de la obra en una institución de reconocimiento local o regional, o nacional e internacional.</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398767"/>
                  </a:ext>
                </a:extLst>
              </a:tr>
              <a:tr h="299387">
                <a:tc vMerge="1">
                  <a:txBody>
                    <a:bodyPr/>
                    <a:lstStyle/>
                    <a:p>
                      <a:endParaRPr lang="es-CO"/>
                    </a:p>
                  </a:txBody>
                  <a:tcPr/>
                </a:tc>
                <a:tc vMerge="1">
                  <a:txBody>
                    <a:bodyPr/>
                    <a:lstStyle/>
                    <a:p>
                      <a:endParaRPr lang="es-CO"/>
                    </a:p>
                  </a:txBody>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Calificación final mínima de 4,5 / 5,0</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Acta de socialización de trabajo de grado debidamente legalizada</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CO" sz="1000" b="0" i="0" u="none" strike="noStrike">
                          <a:solidFill>
                            <a:srgbClr val="000000"/>
                          </a:solidFill>
                          <a:effectLst/>
                          <a:latin typeface="Barlow Semi Condensed" panose="020B0604020202020204" charset="0"/>
                        </a:rPr>
                        <a:t>No aplica</a:t>
                      </a:r>
                      <a:endParaRPr lang="es-CO"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177088"/>
                  </a:ext>
                </a:extLst>
              </a:tr>
              <a:tr h="1103454">
                <a:tc vMerge="1">
                  <a:txBody>
                    <a:bodyPr/>
                    <a:lstStyle/>
                    <a:p>
                      <a:endParaRPr lang="es-CO"/>
                    </a:p>
                  </a:txBody>
                  <a:tcPr/>
                </a:tc>
                <a:tc rowSpan="2">
                  <a:txBody>
                    <a:bodyPr/>
                    <a:lstStyle/>
                    <a:p>
                      <a:pPr algn="ctr" rtl="0" fontAlgn="ctr">
                        <a:spcBef>
                          <a:spcPts val="0"/>
                        </a:spcBef>
                        <a:spcAft>
                          <a:spcPts val="0"/>
                        </a:spcAft>
                      </a:pPr>
                      <a:r>
                        <a:rPr lang="es-CO" sz="1050" b="0" i="0" u="none" strike="noStrike">
                          <a:solidFill>
                            <a:srgbClr val="000000"/>
                          </a:solidFill>
                          <a:effectLst/>
                          <a:latin typeface="Barlow Semi Condensed" panose="020B0604020202020204" charset="0"/>
                        </a:rPr>
                        <a:t>Laureada</a:t>
                      </a:r>
                      <a:endParaRPr lang="es-CO"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Realiza aportes de carácter formal, técnico y conceptual al arte y a la cultura con un impacto a nivel académico nacional o internacional y con incidencia en el conocimiento de un área.</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Publicación total o parcial del documento de reflexión que acompaña el trabajo de grado o carta de aceptación para publicación en revista indexada en el Sistema Nacional de Indexación y Homologación de Revistas Especializadas (Publindex), en categoría A o A1.</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Constancia verificable de distinción especial por exposición, presentación, concierto, recital o audición pública de la obra en una institución de reconocimiento nacional o internacional.</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443063"/>
                  </a:ext>
                </a:extLst>
              </a:tr>
              <a:tr h="299387">
                <a:tc vMerge="1">
                  <a:txBody>
                    <a:bodyPr/>
                    <a:lstStyle/>
                    <a:p>
                      <a:endParaRPr lang="es-CO"/>
                    </a:p>
                  </a:txBody>
                  <a:tcPr/>
                </a:tc>
                <a:tc vMerge="1">
                  <a:txBody>
                    <a:bodyPr/>
                    <a:lstStyle/>
                    <a:p>
                      <a:endParaRPr lang="es-CO"/>
                    </a:p>
                  </a:txBody>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Calificación final de 5,0 / 5,0</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00" b="0" i="0" u="none" strike="noStrike">
                          <a:solidFill>
                            <a:srgbClr val="000000"/>
                          </a:solidFill>
                          <a:effectLst/>
                          <a:latin typeface="Barlow Semi Condensed" panose="020B0604020202020204" charset="0"/>
                        </a:rPr>
                        <a:t>Acta de socialización de trabajo de grado debidamente legalizada</a:t>
                      </a:r>
                      <a:endParaRPr lang="es-MX" sz="160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CO" sz="1000" b="0" i="0" u="none" strike="noStrike" dirty="0">
                          <a:solidFill>
                            <a:srgbClr val="000000"/>
                          </a:solidFill>
                          <a:effectLst/>
                          <a:latin typeface="Barlow Semi Condensed" panose="020B0604020202020204" charset="0"/>
                        </a:rPr>
                        <a:t>No aplica</a:t>
                      </a:r>
                      <a:endParaRPr lang="es-CO" sz="1600" dirty="0">
                        <a:effectLst/>
                        <a:latin typeface="Barlow Semi Condensed" panose="020B0604020202020204" charset="0"/>
                      </a:endParaRPr>
                    </a:p>
                  </a:txBody>
                  <a:tcPr marL="25662" marR="25662" marT="17108" marB="1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671937"/>
                  </a:ext>
                </a:extLst>
              </a:tr>
            </a:tbl>
          </a:graphicData>
        </a:graphic>
      </p:graphicFrame>
      <p:sp>
        <p:nvSpPr>
          <p:cNvPr id="3" name="Rectangle 1">
            <a:extLst>
              <a:ext uri="{FF2B5EF4-FFF2-40B4-BE49-F238E27FC236}">
                <a16:creationId xmlns:a16="http://schemas.microsoft.com/office/drawing/2014/main" id="{5FAEA86C-44F3-48E1-A616-25FD755B3430}"/>
              </a:ext>
            </a:extLst>
          </p:cNvPr>
          <p:cNvSpPr>
            <a:spLocks noChangeArrowheads="1"/>
          </p:cNvSpPr>
          <p:nvPr/>
        </p:nvSpPr>
        <p:spPr bwMode="auto">
          <a:xfrm>
            <a:off x="628650" y="1612999"/>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latin typeface="Barlow Semi Condensed" panose="020B0604020202020204" charset="0"/>
            </a:endParaRPr>
          </a:p>
        </p:txBody>
      </p:sp>
      <p:sp>
        <p:nvSpPr>
          <p:cNvPr id="7" name="CuadroTexto 6">
            <a:extLst>
              <a:ext uri="{FF2B5EF4-FFF2-40B4-BE49-F238E27FC236}">
                <a16:creationId xmlns:a16="http://schemas.microsoft.com/office/drawing/2014/main" id="{0C3D7A35-566B-484A-8745-FFE38F0404A1}"/>
              </a:ext>
            </a:extLst>
          </p:cNvPr>
          <p:cNvSpPr txBox="1"/>
          <p:nvPr/>
        </p:nvSpPr>
        <p:spPr>
          <a:xfrm>
            <a:off x="5244509" y="4613901"/>
            <a:ext cx="4885660" cy="646331"/>
          </a:xfrm>
          <a:prstGeom prst="rect">
            <a:avLst/>
          </a:prstGeom>
          <a:noFill/>
        </p:spPr>
        <p:txBody>
          <a:bodyPr wrap="square">
            <a:spAutoFit/>
          </a:bodyPr>
          <a:lstStyle/>
          <a:p>
            <a:pPr rtl="0">
              <a:spcBef>
                <a:spcPts val="0"/>
              </a:spcBef>
              <a:spcAft>
                <a:spcPts val="0"/>
              </a:spcAft>
            </a:pPr>
            <a:r>
              <a:rPr lang="es-MX" sz="1200" b="0" i="1" u="none" strike="noStrike" dirty="0">
                <a:solidFill>
                  <a:srgbClr val="000000"/>
                </a:solidFill>
                <a:effectLst/>
                <a:latin typeface="Barlow Semi Condensed" panose="020B0604020202020204" charset="0"/>
              </a:rPr>
              <a:t>Tomado y adaptado de la Resolución No. 011 de marzo de 2020</a:t>
            </a:r>
            <a:endParaRPr lang="es-MX" sz="1200" b="0" i="1" dirty="0">
              <a:effectLst/>
              <a:latin typeface="Barlow Semi Condensed" panose="020B0604020202020204" charset="0"/>
            </a:endParaRPr>
          </a:p>
          <a:p>
            <a:br>
              <a:rPr lang="es-MX" sz="1200" i="1" dirty="0">
                <a:latin typeface="Barlow Semi Condensed" panose="020B0604020202020204" charset="0"/>
              </a:rPr>
            </a:br>
            <a:endParaRPr lang="es-CO" sz="1200" i="1" dirty="0">
              <a:latin typeface="Barlow Semi Condensed" panose="020B0604020202020204" charset="0"/>
            </a:endParaRPr>
          </a:p>
        </p:txBody>
      </p:sp>
      <p:sp>
        <p:nvSpPr>
          <p:cNvPr id="8" name="CuadroTexto 7">
            <a:extLst>
              <a:ext uri="{FF2B5EF4-FFF2-40B4-BE49-F238E27FC236}">
                <a16:creationId xmlns:a16="http://schemas.microsoft.com/office/drawing/2014/main" id="{AF3BD8B3-0DAB-4FAC-848D-552EB29A2725}"/>
              </a:ext>
            </a:extLst>
          </p:cNvPr>
          <p:cNvSpPr txBox="1"/>
          <p:nvPr/>
        </p:nvSpPr>
        <p:spPr>
          <a:xfrm>
            <a:off x="6145619" y="393405"/>
            <a:ext cx="2573079"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a:solidFill>
                  <a:schemeClr val="bg2"/>
                </a:solidFill>
                <a:latin typeface="Barlow Semi Condensed" panose="020B0604020202020204" charset="0"/>
              </a:rPr>
              <a:t>Tipos de Distinciones</a:t>
            </a:r>
            <a:endParaRPr lang="es-CO" dirty="0">
              <a:solidFill>
                <a:schemeClr val="bg2"/>
              </a:solidFill>
              <a:latin typeface="Barlow Semi Condensed" panose="020B0604020202020204" charset="0"/>
            </a:endParaRPr>
          </a:p>
        </p:txBody>
      </p:sp>
    </p:spTree>
    <p:extLst>
      <p:ext uri="{BB962C8B-B14F-4D97-AF65-F5344CB8AC3E}">
        <p14:creationId xmlns:p14="http://schemas.microsoft.com/office/powerpoint/2010/main" val="858778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63FC553-EA9F-49E9-80BE-F80B35C338DC}"/>
              </a:ext>
            </a:extLst>
          </p:cNvPr>
          <p:cNvGraphicFramePr>
            <a:graphicFrameLocks noGrp="1"/>
          </p:cNvGraphicFramePr>
          <p:nvPr>
            <p:extLst>
              <p:ext uri="{D42A27DB-BD31-4B8C-83A1-F6EECF244321}">
                <p14:modId xmlns:p14="http://schemas.microsoft.com/office/powerpoint/2010/main" val="774768157"/>
              </p:ext>
            </p:extLst>
          </p:nvPr>
        </p:nvGraphicFramePr>
        <p:xfrm>
          <a:off x="756241" y="1756145"/>
          <a:ext cx="7886701" cy="1631210"/>
        </p:xfrm>
        <a:graphic>
          <a:graphicData uri="http://schemas.openxmlformats.org/drawingml/2006/table">
            <a:tbl>
              <a:tblPr/>
              <a:tblGrid>
                <a:gridCol w="1448952">
                  <a:extLst>
                    <a:ext uri="{9D8B030D-6E8A-4147-A177-3AD203B41FA5}">
                      <a16:colId xmlns:a16="http://schemas.microsoft.com/office/drawing/2014/main" val="2117902821"/>
                    </a:ext>
                  </a:extLst>
                </a:gridCol>
                <a:gridCol w="944570">
                  <a:extLst>
                    <a:ext uri="{9D8B030D-6E8A-4147-A177-3AD203B41FA5}">
                      <a16:colId xmlns:a16="http://schemas.microsoft.com/office/drawing/2014/main" val="1213886390"/>
                    </a:ext>
                  </a:extLst>
                </a:gridCol>
                <a:gridCol w="1934993">
                  <a:extLst>
                    <a:ext uri="{9D8B030D-6E8A-4147-A177-3AD203B41FA5}">
                      <a16:colId xmlns:a16="http://schemas.microsoft.com/office/drawing/2014/main" val="784117429"/>
                    </a:ext>
                  </a:extLst>
                </a:gridCol>
                <a:gridCol w="2200940">
                  <a:extLst>
                    <a:ext uri="{9D8B030D-6E8A-4147-A177-3AD203B41FA5}">
                      <a16:colId xmlns:a16="http://schemas.microsoft.com/office/drawing/2014/main" val="2480544444"/>
                    </a:ext>
                  </a:extLst>
                </a:gridCol>
                <a:gridCol w="1357246">
                  <a:extLst>
                    <a:ext uri="{9D8B030D-6E8A-4147-A177-3AD203B41FA5}">
                      <a16:colId xmlns:a16="http://schemas.microsoft.com/office/drawing/2014/main" val="1075351990"/>
                    </a:ext>
                  </a:extLst>
                </a:gridCol>
              </a:tblGrid>
              <a:tr h="192582">
                <a:tc>
                  <a:txBody>
                    <a:bodyPr/>
                    <a:lstStyle/>
                    <a:p>
                      <a:pPr algn="ctr" rtl="0" fontAlgn="b">
                        <a:spcBef>
                          <a:spcPts val="0"/>
                        </a:spcBef>
                        <a:spcAft>
                          <a:spcPts val="0"/>
                        </a:spcAft>
                      </a:pPr>
                      <a:r>
                        <a:rPr lang="es-CO" sz="1100" b="1" i="0" u="none" strike="noStrike" dirty="0">
                          <a:solidFill>
                            <a:srgbClr val="000000"/>
                          </a:solidFill>
                          <a:effectLst/>
                          <a:latin typeface="Barlow Semi Condensed" panose="020B0604020202020204" charset="0"/>
                        </a:rPr>
                        <a:t>Modalidad</a:t>
                      </a:r>
                      <a:endParaRPr lang="es-CO" sz="1600" dirty="0">
                        <a:effectLst/>
                        <a:latin typeface="Barlow Semi Condensed" panose="020B0604020202020204" charset="0"/>
                      </a:endParaRPr>
                    </a:p>
                  </a:txBody>
                  <a:tcPr marL="27512" marR="27512" marT="18341" marB="18341"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100" b="1" i="0" u="none" strike="noStrike">
                          <a:solidFill>
                            <a:srgbClr val="000000"/>
                          </a:solidFill>
                          <a:effectLst/>
                          <a:latin typeface="Barlow Semi Condensed" panose="020B0604020202020204" charset="0"/>
                        </a:rPr>
                        <a:t>Distinción</a:t>
                      </a:r>
                      <a:endParaRPr lang="es-CO" sz="1600">
                        <a:effectLst/>
                        <a:latin typeface="Barlow Semi Condensed" panose="020B0604020202020204" charset="0"/>
                      </a:endParaRPr>
                    </a:p>
                  </a:txBody>
                  <a:tcPr marL="27512" marR="27512" marT="18341" marB="18341"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100" b="1" i="0" u="none" strike="noStrike">
                          <a:solidFill>
                            <a:srgbClr val="000000"/>
                          </a:solidFill>
                          <a:effectLst/>
                          <a:latin typeface="Barlow Semi Condensed" panose="020B0604020202020204" charset="0"/>
                        </a:rPr>
                        <a:t>Criterios</a:t>
                      </a:r>
                      <a:endParaRPr lang="es-CO" sz="1600">
                        <a:effectLst/>
                        <a:latin typeface="Barlow Semi Condensed" panose="020B0604020202020204" charset="0"/>
                      </a:endParaRPr>
                    </a:p>
                  </a:txBody>
                  <a:tcPr marL="27512" marR="27512" marT="18341" marB="18341"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100" b="1" i="0" u="none" strike="noStrike">
                          <a:solidFill>
                            <a:srgbClr val="000000"/>
                          </a:solidFill>
                          <a:effectLst/>
                          <a:latin typeface="Barlow Semi Condensed" panose="020B0604020202020204" charset="0"/>
                        </a:rPr>
                        <a:t>Evidencias</a:t>
                      </a:r>
                      <a:endParaRPr lang="es-CO" sz="1600">
                        <a:effectLst/>
                        <a:latin typeface="Barlow Semi Condensed" panose="020B0604020202020204" charset="0"/>
                      </a:endParaRPr>
                    </a:p>
                  </a:txBody>
                  <a:tcPr marL="27512" marR="27512" marT="18341" marB="18341"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tc>
                  <a:txBody>
                    <a:bodyPr/>
                    <a:lstStyle/>
                    <a:p>
                      <a:pPr algn="ctr" rtl="0" fontAlgn="b">
                        <a:spcBef>
                          <a:spcPts val="0"/>
                        </a:spcBef>
                        <a:spcAft>
                          <a:spcPts val="0"/>
                        </a:spcAft>
                      </a:pPr>
                      <a:r>
                        <a:rPr lang="es-CO" sz="1100" b="1" i="0" u="none" strike="noStrike">
                          <a:solidFill>
                            <a:srgbClr val="000000"/>
                          </a:solidFill>
                          <a:effectLst/>
                          <a:latin typeface="Barlow Semi Condensed" panose="020B0604020202020204" charset="0"/>
                        </a:rPr>
                        <a:t>Homologación</a:t>
                      </a:r>
                      <a:endParaRPr lang="es-CO" sz="1600">
                        <a:effectLst/>
                        <a:latin typeface="Barlow Semi Condensed" panose="020B0604020202020204" charset="0"/>
                      </a:endParaRPr>
                    </a:p>
                  </a:txBody>
                  <a:tcPr marL="27512" marR="27512" marT="18341" marB="18341"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3319078567"/>
                  </a:ext>
                </a:extLst>
              </a:tr>
              <a:tr h="320970">
                <a:tc rowSpan="4">
                  <a:txBody>
                    <a:bodyPr/>
                    <a:lstStyle/>
                    <a:p>
                      <a:pPr algn="ctr" rtl="0" fontAlgn="ctr">
                        <a:spcBef>
                          <a:spcPts val="0"/>
                        </a:spcBef>
                        <a:spcAft>
                          <a:spcPts val="0"/>
                        </a:spcAft>
                      </a:pPr>
                      <a:r>
                        <a:rPr lang="es-CO" sz="1100" b="1" i="0" u="none" strike="noStrike">
                          <a:solidFill>
                            <a:srgbClr val="000000"/>
                          </a:solidFill>
                          <a:effectLst/>
                          <a:latin typeface="Barlow Semi Condensed" panose="020B0604020202020204" charset="0"/>
                        </a:rPr>
                        <a:t>Producción académica</a:t>
                      </a:r>
                      <a:endParaRPr lang="es-CO"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ctr" rtl="0" fontAlgn="ctr">
                        <a:spcBef>
                          <a:spcPts val="0"/>
                        </a:spcBef>
                        <a:spcAft>
                          <a:spcPts val="0"/>
                        </a:spcAft>
                      </a:pPr>
                      <a:r>
                        <a:rPr lang="es-CO" sz="1100" b="0" i="0" u="none" strike="noStrike">
                          <a:solidFill>
                            <a:srgbClr val="000000"/>
                          </a:solidFill>
                          <a:effectLst/>
                          <a:latin typeface="Barlow Semi Condensed" panose="020B0604020202020204" charset="0"/>
                        </a:rPr>
                        <a:t>Meritoria</a:t>
                      </a:r>
                      <a:endParaRPr lang="es-CO"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just" rtl="0" fontAlgn="ctr">
                        <a:spcBef>
                          <a:spcPts val="0"/>
                        </a:spcBef>
                        <a:spcAft>
                          <a:spcPts val="0"/>
                        </a:spcAft>
                      </a:pPr>
                      <a:r>
                        <a:rPr lang="es-MX" sz="1050" b="0" i="0" u="none" strike="noStrike">
                          <a:solidFill>
                            <a:srgbClr val="000000"/>
                          </a:solidFill>
                          <a:effectLst/>
                          <a:latin typeface="Barlow Semi Condensed" panose="020B0604020202020204" charset="0"/>
                        </a:rPr>
                        <a:t>Publicación en una revista avalada por los sistemas ISI o SCOPUS y homologada en el segundo cuartil del Journal Citation Reports - JCR</a:t>
                      </a:r>
                      <a:endParaRPr lang="es-MX"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just" rtl="0" fontAlgn="ctr">
                        <a:spcBef>
                          <a:spcPts val="0"/>
                        </a:spcBef>
                        <a:spcAft>
                          <a:spcPts val="0"/>
                        </a:spcAft>
                      </a:pPr>
                      <a:r>
                        <a:rPr lang="es-CO" sz="1050" b="0" i="0" u="none" strike="noStrike">
                          <a:solidFill>
                            <a:srgbClr val="000000"/>
                          </a:solidFill>
                          <a:effectLst/>
                          <a:latin typeface="Barlow Semi Condensed" panose="020B0604020202020204" charset="0"/>
                        </a:rPr>
                        <a:t>No aplica</a:t>
                      </a:r>
                      <a:endParaRPr lang="es-CO"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702482"/>
                  </a:ext>
                </a:extLst>
              </a:tr>
              <a:tr h="320970">
                <a:tc vMerge="1">
                  <a:txBody>
                    <a:bodyPr/>
                    <a:lstStyle/>
                    <a:p>
                      <a:endParaRPr lang="es-CO"/>
                    </a:p>
                  </a:txBody>
                  <a:tcPr/>
                </a:tc>
                <a:tc vMerge="1">
                  <a:txBody>
                    <a:bodyPr/>
                    <a:lstStyle/>
                    <a:p>
                      <a:endParaRPr lang="es-CO"/>
                    </a:p>
                  </a:txBody>
                  <a:tcPr/>
                </a:tc>
                <a:tc>
                  <a:txBody>
                    <a:bodyPr/>
                    <a:lstStyle/>
                    <a:p>
                      <a:pPr algn="just" rtl="0" fontAlgn="ctr">
                        <a:spcBef>
                          <a:spcPts val="0"/>
                        </a:spcBef>
                        <a:spcAft>
                          <a:spcPts val="0"/>
                        </a:spcAft>
                      </a:pPr>
                      <a:r>
                        <a:rPr lang="es-MX" sz="1050" b="0" i="0" u="none" strike="noStrike">
                          <a:solidFill>
                            <a:srgbClr val="000000"/>
                          </a:solidFill>
                          <a:effectLst/>
                          <a:latin typeface="Barlow Semi Condensed" panose="020B0604020202020204" charset="0"/>
                        </a:rPr>
                        <a:t>Calificación final mínima de 4,5 / 5,0</a:t>
                      </a:r>
                      <a:endParaRPr lang="es-MX"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50" b="0" i="0" u="none" strike="noStrike">
                          <a:solidFill>
                            <a:srgbClr val="000000"/>
                          </a:solidFill>
                          <a:effectLst/>
                          <a:latin typeface="Barlow Semi Condensed" panose="020B0604020202020204" charset="0"/>
                        </a:rPr>
                        <a:t>Acta de socialización de trabajo de grado debidamente legalizada</a:t>
                      </a:r>
                      <a:endParaRPr lang="es-MX"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CO" sz="1050" b="0" i="0" u="none" strike="noStrike">
                          <a:solidFill>
                            <a:srgbClr val="000000"/>
                          </a:solidFill>
                          <a:effectLst/>
                          <a:latin typeface="Barlow Semi Condensed" panose="020B0604020202020204" charset="0"/>
                        </a:rPr>
                        <a:t>No aplica</a:t>
                      </a:r>
                      <a:endParaRPr lang="es-CO"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512105"/>
                  </a:ext>
                </a:extLst>
              </a:tr>
              <a:tr h="320970">
                <a:tc vMerge="1">
                  <a:txBody>
                    <a:bodyPr/>
                    <a:lstStyle/>
                    <a:p>
                      <a:endParaRPr lang="es-CO"/>
                    </a:p>
                  </a:txBody>
                  <a:tcPr/>
                </a:tc>
                <a:tc rowSpan="2">
                  <a:txBody>
                    <a:bodyPr/>
                    <a:lstStyle/>
                    <a:p>
                      <a:pPr algn="ctr" rtl="0" fontAlgn="ctr">
                        <a:spcBef>
                          <a:spcPts val="0"/>
                        </a:spcBef>
                        <a:spcAft>
                          <a:spcPts val="0"/>
                        </a:spcAft>
                      </a:pPr>
                      <a:r>
                        <a:rPr lang="es-CO" sz="1100" b="0" i="0" u="none" strike="noStrike" dirty="0">
                          <a:solidFill>
                            <a:srgbClr val="000000"/>
                          </a:solidFill>
                          <a:effectLst/>
                          <a:latin typeface="Barlow Semi Condensed" panose="020B0604020202020204" charset="0"/>
                        </a:rPr>
                        <a:t>Laureada</a:t>
                      </a:r>
                      <a:endParaRPr lang="es-CO" sz="1600" dirty="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just" rtl="0" fontAlgn="ctr">
                        <a:spcBef>
                          <a:spcPts val="0"/>
                        </a:spcBef>
                        <a:spcAft>
                          <a:spcPts val="0"/>
                        </a:spcAft>
                      </a:pPr>
                      <a:r>
                        <a:rPr lang="es-MX" sz="1050" b="0" i="0" u="none" strike="noStrike">
                          <a:solidFill>
                            <a:srgbClr val="000000"/>
                          </a:solidFill>
                          <a:effectLst/>
                          <a:latin typeface="Barlow Semi Condensed" panose="020B0604020202020204" charset="0"/>
                        </a:rPr>
                        <a:t>Publicación en una revista avalada por los sistemas ISI o SCOPUS y homologada en el primer cuartil del Journal Citation Reports - JCR</a:t>
                      </a:r>
                      <a:endParaRPr lang="es-MX"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just" rtl="0" fontAlgn="ctr">
                        <a:spcBef>
                          <a:spcPts val="0"/>
                        </a:spcBef>
                        <a:spcAft>
                          <a:spcPts val="0"/>
                        </a:spcAft>
                      </a:pPr>
                      <a:r>
                        <a:rPr lang="es-CO" sz="1050" b="0" i="0" u="none" strike="noStrike">
                          <a:solidFill>
                            <a:srgbClr val="000000"/>
                          </a:solidFill>
                          <a:effectLst/>
                          <a:latin typeface="Barlow Semi Condensed" panose="020B0604020202020204" charset="0"/>
                        </a:rPr>
                        <a:t>No aplica</a:t>
                      </a:r>
                      <a:endParaRPr lang="es-CO"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693050"/>
                  </a:ext>
                </a:extLst>
              </a:tr>
              <a:tr h="320970">
                <a:tc vMerge="1">
                  <a:txBody>
                    <a:bodyPr/>
                    <a:lstStyle/>
                    <a:p>
                      <a:endParaRPr lang="es-CO"/>
                    </a:p>
                  </a:txBody>
                  <a:tcPr/>
                </a:tc>
                <a:tc vMerge="1">
                  <a:txBody>
                    <a:bodyPr/>
                    <a:lstStyle/>
                    <a:p>
                      <a:endParaRPr lang="es-CO"/>
                    </a:p>
                  </a:txBody>
                  <a:tcPr/>
                </a:tc>
                <a:tc>
                  <a:txBody>
                    <a:bodyPr/>
                    <a:lstStyle/>
                    <a:p>
                      <a:pPr algn="just" rtl="0" fontAlgn="ctr">
                        <a:spcBef>
                          <a:spcPts val="0"/>
                        </a:spcBef>
                        <a:spcAft>
                          <a:spcPts val="0"/>
                        </a:spcAft>
                      </a:pPr>
                      <a:r>
                        <a:rPr lang="es-MX" sz="1050" b="0" i="0" u="none" strike="noStrike">
                          <a:solidFill>
                            <a:srgbClr val="000000"/>
                          </a:solidFill>
                          <a:effectLst/>
                          <a:latin typeface="Barlow Semi Condensed" panose="020B0604020202020204" charset="0"/>
                        </a:rPr>
                        <a:t>Calificación final de 5,0 / 5,0</a:t>
                      </a:r>
                      <a:endParaRPr lang="es-MX"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MX" sz="1050" b="0" i="0" u="none" strike="noStrike">
                          <a:solidFill>
                            <a:srgbClr val="000000"/>
                          </a:solidFill>
                          <a:effectLst/>
                          <a:latin typeface="Barlow Semi Condensed" panose="020B0604020202020204" charset="0"/>
                        </a:rPr>
                        <a:t>Acta de socialización de trabajo de grado debidamente legalizada</a:t>
                      </a:r>
                      <a:endParaRPr lang="es-MX" sz="160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ctr">
                        <a:spcBef>
                          <a:spcPts val="0"/>
                        </a:spcBef>
                        <a:spcAft>
                          <a:spcPts val="0"/>
                        </a:spcAft>
                      </a:pPr>
                      <a:r>
                        <a:rPr lang="es-CO" sz="1050" b="0" i="0" u="none" strike="noStrike" dirty="0">
                          <a:solidFill>
                            <a:srgbClr val="000000"/>
                          </a:solidFill>
                          <a:effectLst/>
                          <a:latin typeface="Barlow Semi Condensed" panose="020B0604020202020204" charset="0"/>
                        </a:rPr>
                        <a:t>No aplica</a:t>
                      </a:r>
                      <a:endParaRPr lang="es-CO" sz="1600" dirty="0">
                        <a:effectLst/>
                        <a:latin typeface="Barlow Semi Condensed" panose="020B0604020202020204" charset="0"/>
                      </a:endParaRPr>
                    </a:p>
                  </a:txBody>
                  <a:tcPr marL="27512" marR="27512" marT="18341" marB="183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692107"/>
                  </a:ext>
                </a:extLst>
              </a:tr>
            </a:tbl>
          </a:graphicData>
        </a:graphic>
      </p:graphicFrame>
      <p:sp>
        <p:nvSpPr>
          <p:cNvPr id="5" name="Rectangle 1">
            <a:extLst>
              <a:ext uri="{FF2B5EF4-FFF2-40B4-BE49-F238E27FC236}">
                <a16:creationId xmlns:a16="http://schemas.microsoft.com/office/drawing/2014/main" id="{56E94240-F73A-4732-95ED-9E17E4A56AFF}"/>
              </a:ext>
            </a:extLst>
          </p:cNvPr>
          <p:cNvSpPr>
            <a:spLocks noChangeArrowheads="1"/>
          </p:cNvSpPr>
          <p:nvPr/>
        </p:nvSpPr>
        <p:spPr bwMode="auto">
          <a:xfrm>
            <a:off x="628650" y="2262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Rectángulo 5">
            <a:extLst>
              <a:ext uri="{FF2B5EF4-FFF2-40B4-BE49-F238E27FC236}">
                <a16:creationId xmlns:a16="http://schemas.microsoft.com/office/drawing/2014/main" id="{8F2C1F3E-CF0E-45B2-B4C9-9C8C2421B59E}"/>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0ACB047F-6724-4C0F-B301-6878897AC7D3}"/>
              </a:ext>
            </a:extLst>
          </p:cNvPr>
          <p:cNvSpPr txBox="1"/>
          <p:nvPr/>
        </p:nvSpPr>
        <p:spPr>
          <a:xfrm>
            <a:off x="5200650" y="4603268"/>
            <a:ext cx="4885660" cy="646331"/>
          </a:xfrm>
          <a:prstGeom prst="rect">
            <a:avLst/>
          </a:prstGeom>
          <a:noFill/>
        </p:spPr>
        <p:txBody>
          <a:bodyPr wrap="square">
            <a:spAutoFit/>
          </a:bodyPr>
          <a:lstStyle/>
          <a:p>
            <a:pPr rtl="0">
              <a:spcBef>
                <a:spcPts val="0"/>
              </a:spcBef>
              <a:spcAft>
                <a:spcPts val="0"/>
              </a:spcAft>
            </a:pPr>
            <a:r>
              <a:rPr lang="es-MX" sz="1200" b="0" i="1" u="none" strike="noStrike" dirty="0">
                <a:solidFill>
                  <a:srgbClr val="000000"/>
                </a:solidFill>
                <a:effectLst/>
                <a:latin typeface="Barlow Semi Condensed" panose="020B0604020202020204" charset="0"/>
              </a:rPr>
              <a:t>Tomado y adaptado de la Resolución No. 011 de marzo de 2020</a:t>
            </a:r>
            <a:endParaRPr lang="es-MX" sz="1200" b="0" i="1" dirty="0">
              <a:effectLst/>
              <a:latin typeface="Barlow Semi Condensed" panose="020B0604020202020204" charset="0"/>
            </a:endParaRPr>
          </a:p>
          <a:p>
            <a:br>
              <a:rPr lang="es-MX" sz="1200" i="1" dirty="0">
                <a:latin typeface="Barlow Semi Condensed" panose="020B0604020202020204" charset="0"/>
              </a:rPr>
            </a:br>
            <a:endParaRPr lang="es-CO" sz="1200" i="1" dirty="0">
              <a:latin typeface="Barlow Semi Condensed" panose="020B0604020202020204" charset="0"/>
            </a:endParaRPr>
          </a:p>
        </p:txBody>
      </p:sp>
      <p:sp>
        <p:nvSpPr>
          <p:cNvPr id="8" name="CuadroTexto 7">
            <a:extLst>
              <a:ext uri="{FF2B5EF4-FFF2-40B4-BE49-F238E27FC236}">
                <a16:creationId xmlns:a16="http://schemas.microsoft.com/office/drawing/2014/main" id="{15FD1CAB-128B-40AF-869A-7227587B3035}"/>
              </a:ext>
            </a:extLst>
          </p:cNvPr>
          <p:cNvSpPr txBox="1"/>
          <p:nvPr/>
        </p:nvSpPr>
        <p:spPr>
          <a:xfrm>
            <a:off x="6145619" y="393405"/>
            <a:ext cx="2573079"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a:solidFill>
                  <a:schemeClr val="bg2"/>
                </a:solidFill>
                <a:latin typeface="Barlow Semi Condensed" panose="020B0604020202020204" charset="0"/>
              </a:rPr>
              <a:t>Tipos de Distinciones</a:t>
            </a:r>
            <a:endParaRPr lang="es-CO" dirty="0">
              <a:solidFill>
                <a:schemeClr val="bg2"/>
              </a:solidFill>
              <a:latin typeface="Barlow Semi Condensed" panose="020B0604020202020204" charset="0"/>
            </a:endParaRPr>
          </a:p>
        </p:txBody>
      </p:sp>
    </p:spTree>
    <p:extLst>
      <p:ext uri="{BB962C8B-B14F-4D97-AF65-F5344CB8AC3E}">
        <p14:creationId xmlns:p14="http://schemas.microsoft.com/office/powerpoint/2010/main" val="57009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4"/>
        <p:cNvGrpSpPr/>
        <p:nvPr/>
      </p:nvGrpSpPr>
      <p:grpSpPr>
        <a:xfrm>
          <a:off x="0" y="0"/>
          <a:ext cx="0" cy="0"/>
          <a:chOff x="0" y="0"/>
          <a:chExt cx="0" cy="0"/>
        </a:xfrm>
      </p:grpSpPr>
      <p:sp>
        <p:nvSpPr>
          <p:cNvPr id="11" name="Rectángulo 10">
            <a:extLst>
              <a:ext uri="{FF2B5EF4-FFF2-40B4-BE49-F238E27FC236}">
                <a16:creationId xmlns:a16="http://schemas.microsoft.com/office/drawing/2014/main" id="{0CBEC598-589A-4084-A3D3-73649C1BF060}"/>
              </a:ext>
            </a:extLst>
          </p:cNvPr>
          <p:cNvSpPr/>
          <p:nvPr/>
        </p:nvSpPr>
        <p:spPr>
          <a:xfrm rot="5400000">
            <a:off x="-746861" y="73874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F1273705-FEE7-49E7-8DA3-1B89E865181C}"/>
              </a:ext>
            </a:extLst>
          </p:cNvPr>
          <p:cNvSpPr/>
          <p:nvPr/>
        </p:nvSpPr>
        <p:spPr>
          <a:xfrm>
            <a:off x="1828800" y="591059"/>
            <a:ext cx="5773479" cy="392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45" name="Google Shape;1945;p38"/>
          <p:cNvSpPr txBox="1">
            <a:spLocks noGrp="1"/>
          </p:cNvSpPr>
          <p:nvPr>
            <p:ph type="title"/>
          </p:nvPr>
        </p:nvSpPr>
        <p:spPr>
          <a:xfrm>
            <a:off x="151482" y="420656"/>
            <a:ext cx="5610340" cy="8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¿Quienes pueden inscribir trabajo de grado?</a:t>
            </a:r>
          </a:p>
        </p:txBody>
      </p:sp>
      <p:sp>
        <p:nvSpPr>
          <p:cNvPr id="5" name="Subtítulo 4">
            <a:extLst>
              <a:ext uri="{FF2B5EF4-FFF2-40B4-BE49-F238E27FC236}">
                <a16:creationId xmlns:a16="http://schemas.microsoft.com/office/drawing/2014/main" id="{FE8B7D8B-03EE-4C10-906B-6D881E908374}"/>
              </a:ext>
            </a:extLst>
          </p:cNvPr>
          <p:cNvSpPr>
            <a:spLocks noGrp="1"/>
          </p:cNvSpPr>
          <p:nvPr>
            <p:ph type="subTitle" idx="1"/>
          </p:nvPr>
        </p:nvSpPr>
        <p:spPr>
          <a:xfrm>
            <a:off x="1955597" y="2010660"/>
            <a:ext cx="5036038" cy="2817674"/>
          </a:xfrm>
        </p:spPr>
        <p:txBody>
          <a:bodyPr/>
          <a:lstStyle/>
          <a:p>
            <a:pPr algn="just"/>
            <a:r>
              <a:rPr lang="es-MX" sz="1200" dirty="0"/>
              <a:t>Requisitos generales para todas las modalidades:</a:t>
            </a:r>
            <a:br>
              <a:rPr lang="es-MX" sz="1200" dirty="0"/>
            </a:br>
            <a:br>
              <a:rPr lang="es-MX" sz="1200" dirty="0"/>
            </a:br>
            <a:r>
              <a:rPr lang="es-MX" sz="1200" dirty="0"/>
              <a:t>A. Metodología de la investigación</a:t>
            </a:r>
          </a:p>
          <a:p>
            <a:pPr algn="just"/>
            <a:endParaRPr lang="es-MX" sz="1200" dirty="0"/>
          </a:p>
          <a:p>
            <a:pPr algn="just"/>
            <a:r>
              <a:rPr lang="es-MX" sz="1200" dirty="0"/>
              <a:t>B.80% de los créditos</a:t>
            </a:r>
          </a:p>
          <a:p>
            <a:pPr algn="just"/>
            <a:br>
              <a:rPr lang="es-MX" sz="1200" dirty="0"/>
            </a:br>
            <a:r>
              <a:rPr lang="es-MX" sz="1200" dirty="0"/>
              <a:t>C. Solicitud de inscripción de Trabajo de grado (TG) al consejo curricular </a:t>
            </a:r>
            <a:br>
              <a:rPr lang="es-MX" sz="1200" dirty="0"/>
            </a:br>
            <a:br>
              <a:rPr lang="es-MX" sz="1200" dirty="0"/>
            </a:br>
            <a:r>
              <a:rPr lang="es-MX" sz="1200" dirty="0"/>
              <a:t>D. Propuesta avalada por un docente</a:t>
            </a:r>
            <a:endParaRPr lang="es-CO" sz="1200" dirty="0"/>
          </a:p>
        </p:txBody>
      </p:sp>
      <p:sp>
        <p:nvSpPr>
          <p:cNvPr id="9" name="Rectángulo 8">
            <a:extLst>
              <a:ext uri="{FF2B5EF4-FFF2-40B4-BE49-F238E27FC236}">
                <a16:creationId xmlns:a16="http://schemas.microsoft.com/office/drawing/2014/main" id="{CCEA87F2-451F-4494-A0FC-ADAD4D2AF1BB}"/>
              </a:ext>
            </a:extLst>
          </p:cNvPr>
          <p:cNvSpPr/>
          <p:nvPr/>
        </p:nvSpPr>
        <p:spPr>
          <a:xfrm rot="5400000">
            <a:off x="6751674" y="297704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AB4742F-EB0C-49A4-9134-8C51C4BF45BE}"/>
              </a:ext>
            </a:extLst>
          </p:cNvPr>
          <p:cNvSpPr/>
          <p:nvPr/>
        </p:nvSpPr>
        <p:spPr>
          <a:xfrm>
            <a:off x="6230679" y="0"/>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ítulo 2">
            <a:extLst>
              <a:ext uri="{FF2B5EF4-FFF2-40B4-BE49-F238E27FC236}">
                <a16:creationId xmlns:a16="http://schemas.microsoft.com/office/drawing/2014/main" id="{6847414A-6248-44B1-A80F-AE06B9114CDE}"/>
              </a:ext>
            </a:extLst>
          </p:cNvPr>
          <p:cNvSpPr>
            <a:spLocks noGrp="1"/>
          </p:cNvSpPr>
          <p:nvPr>
            <p:ph type="title"/>
          </p:nvPr>
        </p:nvSpPr>
        <p:spPr/>
        <p:txBody>
          <a:bodyPr/>
          <a:lstStyle/>
          <a:p>
            <a:r>
              <a:rPr lang="es-MX" dirty="0"/>
              <a:t>DISPOSICIONES GENERALES</a:t>
            </a:r>
            <a:endParaRPr lang="es-CO" dirty="0"/>
          </a:p>
        </p:txBody>
      </p:sp>
      <p:sp>
        <p:nvSpPr>
          <p:cNvPr id="4" name="Marcador de texto 3">
            <a:extLst>
              <a:ext uri="{FF2B5EF4-FFF2-40B4-BE49-F238E27FC236}">
                <a16:creationId xmlns:a16="http://schemas.microsoft.com/office/drawing/2014/main" id="{D2150094-E80A-4B54-B7D7-5E91A6543E3A}"/>
              </a:ext>
            </a:extLst>
          </p:cNvPr>
          <p:cNvSpPr>
            <a:spLocks noGrp="1"/>
          </p:cNvSpPr>
          <p:nvPr>
            <p:ph type="body" idx="1"/>
          </p:nvPr>
        </p:nvSpPr>
        <p:spPr>
          <a:xfrm>
            <a:off x="719250" y="1536557"/>
            <a:ext cx="7705500" cy="2187343"/>
          </a:xfrm>
        </p:spPr>
        <p:style>
          <a:lnRef idx="2">
            <a:schemeClr val="accent5"/>
          </a:lnRef>
          <a:fillRef idx="1">
            <a:schemeClr val="lt1"/>
          </a:fillRef>
          <a:effectRef idx="0">
            <a:schemeClr val="accent5"/>
          </a:effectRef>
          <a:fontRef idx="minor">
            <a:schemeClr val="dk1"/>
          </a:fontRef>
        </p:style>
        <p:txBody>
          <a:bodyPr/>
          <a:lstStyle/>
          <a:p>
            <a:r>
              <a:rPr lang="es-MX" dirty="0"/>
              <a:t>No es permitido realizar más de 1 modalidad de trabajo de grado a la vez. </a:t>
            </a:r>
            <a:br>
              <a:rPr lang="es-MX" dirty="0"/>
            </a:br>
            <a:endParaRPr lang="es-MX" dirty="0"/>
          </a:p>
          <a:p>
            <a:r>
              <a:rPr lang="es-MX" dirty="0"/>
              <a:t>Sólo se pueden realizar máximo  2 cambios de modalidad de grado.</a:t>
            </a:r>
            <a:br>
              <a:rPr lang="es-MX" dirty="0"/>
            </a:br>
            <a:endParaRPr lang="es-MX" dirty="0"/>
          </a:p>
          <a:p>
            <a:r>
              <a:rPr lang="es-MX" dirty="0"/>
              <a:t>Es posible el trabajo entre estudiantes de distinta facultad y/o proyecto: aprobación por cada consejo curricular. </a:t>
            </a:r>
            <a:br>
              <a:rPr lang="es-MX" dirty="0"/>
            </a:br>
            <a:endParaRPr lang="es-MX" dirty="0"/>
          </a:p>
          <a:p>
            <a:r>
              <a:rPr lang="es-MX" dirty="0"/>
              <a:t>El estudiante tendrá 1 año para presentar, desarrollar y socializar su trabajo de grado contados desde la aprobación de su propuesta. *</a:t>
            </a:r>
            <a:br>
              <a:rPr lang="es-MX" dirty="0"/>
            </a:br>
            <a:endParaRPr lang="es-MX" dirty="0"/>
          </a:p>
          <a:p>
            <a:r>
              <a:rPr lang="es-MX" dirty="0"/>
              <a:t>Una vez registrado TGI Y TGII de manera simultanea, el desarrollo y socialización deberá realizarse en un (1) periodo académico. </a:t>
            </a:r>
          </a:p>
        </p:txBody>
      </p:sp>
      <p:sp>
        <p:nvSpPr>
          <p:cNvPr id="8" name="Rectangle 2">
            <a:extLst>
              <a:ext uri="{FF2B5EF4-FFF2-40B4-BE49-F238E27FC236}">
                <a16:creationId xmlns:a16="http://schemas.microsoft.com/office/drawing/2014/main" id="{9F612B44-70DE-4E52-9E41-EDDA9821663A}"/>
              </a:ext>
            </a:extLst>
          </p:cNvPr>
          <p:cNvSpPr>
            <a:spLocks noChangeArrowheads="1"/>
          </p:cNvSpPr>
          <p:nvPr/>
        </p:nvSpPr>
        <p:spPr bwMode="auto">
          <a:xfrm>
            <a:off x="1962150" y="207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CuadroTexto 4">
            <a:extLst>
              <a:ext uri="{FF2B5EF4-FFF2-40B4-BE49-F238E27FC236}">
                <a16:creationId xmlns:a16="http://schemas.microsoft.com/office/drawing/2014/main" id="{A74746E5-4661-4B22-BBF5-D05590A39451}"/>
              </a:ext>
            </a:extLst>
          </p:cNvPr>
          <p:cNvSpPr txBox="1"/>
          <p:nvPr/>
        </p:nvSpPr>
        <p:spPr>
          <a:xfrm>
            <a:off x="1010093" y="4082902"/>
            <a:ext cx="6794205" cy="276999"/>
          </a:xfrm>
          <a:prstGeom prst="rect">
            <a:avLst/>
          </a:prstGeom>
          <a:noFill/>
        </p:spPr>
        <p:txBody>
          <a:bodyPr wrap="square" rtlCol="0">
            <a:spAutoFit/>
          </a:bodyPr>
          <a:lstStyle/>
          <a:p>
            <a:r>
              <a:rPr lang="es-CO" sz="1200" dirty="0">
                <a:solidFill>
                  <a:srgbClr val="494949"/>
                </a:solidFill>
                <a:latin typeface="Bahnschrift SemiLight SemiConde" panose="020B0502040204020203" pitchFamily="34" charset="0"/>
              </a:rPr>
              <a:t>* Nota: No aplica para la modalidad de espacios académicos de posgrado. </a:t>
            </a:r>
            <a:endParaRPr lang="en-US" sz="1200" dirty="0">
              <a:solidFill>
                <a:srgbClr val="494949"/>
              </a:solidFill>
              <a:latin typeface="Bahnschrift SemiLight SemiConde" panose="020B0502040204020203" pitchFamily="34" charset="0"/>
            </a:endParaRPr>
          </a:p>
        </p:txBody>
      </p:sp>
    </p:spTree>
    <p:extLst>
      <p:ext uri="{BB962C8B-B14F-4D97-AF65-F5344CB8AC3E}">
        <p14:creationId xmlns:p14="http://schemas.microsoft.com/office/powerpoint/2010/main" val="3713530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B8D141-0BED-476E-A5C7-936E36DC8084}"/>
              </a:ext>
            </a:extLst>
          </p:cNvPr>
          <p:cNvSpPr/>
          <p:nvPr/>
        </p:nvSpPr>
        <p:spPr>
          <a:xfrm rot="16200000">
            <a:off x="6977540" y="746861"/>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ítulo 2">
            <a:extLst>
              <a:ext uri="{FF2B5EF4-FFF2-40B4-BE49-F238E27FC236}">
                <a16:creationId xmlns:a16="http://schemas.microsoft.com/office/drawing/2014/main" id="{6E53AB21-5AFC-4F91-B2A4-4F4FF2A6B672}"/>
              </a:ext>
            </a:extLst>
          </p:cNvPr>
          <p:cNvSpPr txBox="1">
            <a:spLocks/>
          </p:cNvSpPr>
          <p:nvPr/>
        </p:nvSpPr>
        <p:spPr>
          <a:xfrm>
            <a:off x="2532888" y="338328"/>
            <a:ext cx="4087500"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800" dirty="0">
                <a:solidFill>
                  <a:schemeClr val="bg2"/>
                </a:solidFill>
                <a:latin typeface="Fjalla One" panose="020B0604020202020204" charset="0"/>
              </a:rPr>
              <a:t>TIEMPOS ESPECIALES</a:t>
            </a:r>
            <a:endParaRPr lang="es-CO" sz="2800" dirty="0">
              <a:solidFill>
                <a:schemeClr val="bg2"/>
              </a:solidFill>
              <a:latin typeface="Fjalla One" panose="020B0604020202020204" charset="0"/>
            </a:endParaRPr>
          </a:p>
        </p:txBody>
      </p:sp>
      <p:sp>
        <p:nvSpPr>
          <p:cNvPr id="9" name="CuadroTexto 8">
            <a:extLst>
              <a:ext uri="{FF2B5EF4-FFF2-40B4-BE49-F238E27FC236}">
                <a16:creationId xmlns:a16="http://schemas.microsoft.com/office/drawing/2014/main" id="{3BD1C77B-5CAF-4B54-BA80-098A2DEAE058}"/>
              </a:ext>
            </a:extLst>
          </p:cNvPr>
          <p:cNvSpPr txBox="1"/>
          <p:nvPr/>
        </p:nvSpPr>
        <p:spPr>
          <a:xfrm>
            <a:off x="941648" y="1668035"/>
            <a:ext cx="45720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8600" indent="-228600" algn="just">
              <a:buFont typeface="+mj-lt"/>
              <a:buAutoNum type="arabicPeriod"/>
            </a:pPr>
            <a:r>
              <a:rPr lang="es-MX" sz="1200" dirty="0">
                <a:solidFill>
                  <a:schemeClr val="bg2"/>
                </a:solidFill>
                <a:latin typeface="Barlow Semi Condensed" panose="020B0604020202020204" charset="0"/>
              </a:rPr>
              <a:t>No culminación del documento final en la semana 14. </a:t>
            </a:r>
          </a:p>
          <a:p>
            <a:pPr marL="228600" indent="-228600" algn="just">
              <a:buFont typeface="+mj-lt"/>
              <a:buAutoNum type="arabicPeriod"/>
            </a:pPr>
            <a:r>
              <a:rPr lang="es-MX" sz="1200" dirty="0">
                <a:solidFill>
                  <a:schemeClr val="bg2"/>
                </a:solidFill>
                <a:latin typeface="Barlow Semi Condensed" panose="020B0604020202020204" charset="0"/>
              </a:rPr>
              <a:t>Presentar el formato de solicitud de nota pendiente.</a:t>
            </a:r>
          </a:p>
          <a:p>
            <a:pPr marL="228600" indent="-228600" algn="just">
              <a:buFont typeface="+mj-lt"/>
              <a:buAutoNum type="arabicPeriod"/>
            </a:pPr>
            <a:r>
              <a:rPr lang="es-ES" sz="1200" dirty="0">
                <a:solidFill>
                  <a:schemeClr val="bg2"/>
                </a:solidFill>
                <a:latin typeface="Barlow Semi Condensed" panose="020B0604020202020204" charset="0"/>
              </a:rPr>
              <a:t>Radicación del documento final en la fecha estipulada por el Consejo Curricular (aprox. 15 o 20 días antes de la primera semana del siguiente semestre académico)</a:t>
            </a:r>
            <a:endParaRPr lang="es-MX" sz="1200" dirty="0">
              <a:solidFill>
                <a:schemeClr val="bg2"/>
              </a:solidFill>
              <a:latin typeface="Barlow Semi Condensed" panose="020B0604020202020204" charset="0"/>
            </a:endParaRPr>
          </a:p>
          <a:p>
            <a:pPr marL="228600" indent="-228600" algn="just">
              <a:buFont typeface="+mj-lt"/>
              <a:buAutoNum type="arabicPeriod"/>
            </a:pPr>
            <a:r>
              <a:rPr lang="es-MX" sz="1200" dirty="0">
                <a:solidFill>
                  <a:schemeClr val="bg2"/>
                </a:solidFill>
                <a:latin typeface="Barlow Semi Condensed" panose="020B0604020202020204" charset="0"/>
              </a:rPr>
              <a:t>Socialización primera semana del semestre inmediatamente siguiente.</a:t>
            </a:r>
          </a:p>
          <a:p>
            <a:pPr marL="228600" indent="-228600" algn="just">
              <a:buFont typeface="+mj-lt"/>
              <a:buAutoNum type="arabicPeriod"/>
            </a:pPr>
            <a:r>
              <a:rPr lang="es-MX" sz="1200" dirty="0">
                <a:solidFill>
                  <a:schemeClr val="bg2"/>
                </a:solidFill>
                <a:latin typeface="Barlow Semi Condensed" panose="020B0604020202020204" charset="0"/>
              </a:rPr>
              <a:t>El registro de la nota se realizará una vez el estudiante haya socializado (primera semana). </a:t>
            </a:r>
          </a:p>
        </p:txBody>
      </p:sp>
      <p:sp>
        <p:nvSpPr>
          <p:cNvPr id="13" name="CuadroTexto 12">
            <a:extLst>
              <a:ext uri="{FF2B5EF4-FFF2-40B4-BE49-F238E27FC236}">
                <a16:creationId xmlns:a16="http://schemas.microsoft.com/office/drawing/2014/main" id="{E2F6E542-A164-4D77-8642-4512FD137EAE}"/>
              </a:ext>
            </a:extLst>
          </p:cNvPr>
          <p:cNvSpPr txBox="1"/>
          <p:nvPr/>
        </p:nvSpPr>
        <p:spPr>
          <a:xfrm>
            <a:off x="4221126" y="3706983"/>
            <a:ext cx="45720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8600" indent="-228600">
              <a:buFont typeface="+mj-lt"/>
              <a:buAutoNum type="arabicPeriod"/>
            </a:pPr>
            <a:r>
              <a:rPr lang="es-MX" sz="1200" dirty="0">
                <a:solidFill>
                  <a:schemeClr val="bg2"/>
                </a:solidFill>
                <a:latin typeface="Barlow Semi Condensed" panose="020B0604020202020204" charset="0"/>
              </a:rPr>
              <a:t>No culminación del documento final en la semana 14. </a:t>
            </a:r>
          </a:p>
          <a:p>
            <a:pPr marL="228600" indent="-228600">
              <a:buFont typeface="+mj-lt"/>
              <a:buAutoNum type="arabicPeriod"/>
            </a:pPr>
            <a:r>
              <a:rPr lang="es-MX" sz="1200" dirty="0">
                <a:solidFill>
                  <a:schemeClr val="bg2"/>
                </a:solidFill>
                <a:latin typeface="Barlow Semi Condensed" panose="020B0604020202020204" charset="0"/>
              </a:rPr>
              <a:t>Solicitud de prórroga por 6 meses (1 período académico adicional) con la presentación de una debida justificación siempre y cuando no se hayan agotado las renovaciones de matrícula (12).  </a:t>
            </a:r>
          </a:p>
          <a:p>
            <a:pPr marL="228600" indent="-228600">
              <a:buFont typeface="+mj-lt"/>
              <a:buAutoNum type="arabicPeriod"/>
            </a:pPr>
            <a:r>
              <a:rPr lang="es-MX" sz="1200" dirty="0">
                <a:solidFill>
                  <a:schemeClr val="bg2"/>
                </a:solidFill>
                <a:latin typeface="Barlow Semi Condensed" panose="020B0604020202020204" charset="0"/>
              </a:rPr>
              <a:t>Se vuelve a inscribir  en SGA  Trabajo de Grado II </a:t>
            </a:r>
          </a:p>
        </p:txBody>
      </p:sp>
      <p:sp>
        <p:nvSpPr>
          <p:cNvPr id="14" name="CuadroTexto 13">
            <a:extLst>
              <a:ext uri="{FF2B5EF4-FFF2-40B4-BE49-F238E27FC236}">
                <a16:creationId xmlns:a16="http://schemas.microsoft.com/office/drawing/2014/main" id="{4C5041AF-AB52-4EC2-B451-EB15067E3C08}"/>
              </a:ext>
            </a:extLst>
          </p:cNvPr>
          <p:cNvSpPr txBox="1"/>
          <p:nvPr/>
        </p:nvSpPr>
        <p:spPr>
          <a:xfrm>
            <a:off x="941648" y="1297172"/>
            <a:ext cx="2286000" cy="307777"/>
          </a:xfrm>
          <a:prstGeom prst="rect">
            <a:avLst/>
          </a:prstGeom>
          <a:noFill/>
        </p:spPr>
        <p:txBody>
          <a:bodyPr wrap="square" rtlCol="0">
            <a:spAutoFit/>
          </a:bodyPr>
          <a:lstStyle/>
          <a:p>
            <a:r>
              <a:rPr lang="es-MX" b="1" dirty="0">
                <a:solidFill>
                  <a:schemeClr val="bg2"/>
                </a:solidFill>
                <a:latin typeface="Barlow Semi Condensed" panose="020B0604020202020204" charset="0"/>
              </a:rPr>
              <a:t>Nota pendiente </a:t>
            </a:r>
            <a:endParaRPr lang="es-CO" b="1" dirty="0">
              <a:solidFill>
                <a:schemeClr val="bg2"/>
              </a:solidFill>
              <a:latin typeface="Barlow Semi Condensed" panose="020B0604020202020204" charset="0"/>
            </a:endParaRPr>
          </a:p>
        </p:txBody>
      </p:sp>
      <p:sp>
        <p:nvSpPr>
          <p:cNvPr id="16" name="CuadroTexto 15">
            <a:extLst>
              <a:ext uri="{FF2B5EF4-FFF2-40B4-BE49-F238E27FC236}">
                <a16:creationId xmlns:a16="http://schemas.microsoft.com/office/drawing/2014/main" id="{4C33C54E-D5D9-4969-AA03-231D2A8E7281}"/>
              </a:ext>
            </a:extLst>
          </p:cNvPr>
          <p:cNvSpPr txBox="1"/>
          <p:nvPr/>
        </p:nvSpPr>
        <p:spPr>
          <a:xfrm>
            <a:off x="4221126" y="3399206"/>
            <a:ext cx="2286000" cy="307777"/>
          </a:xfrm>
          <a:prstGeom prst="rect">
            <a:avLst/>
          </a:prstGeom>
          <a:noFill/>
        </p:spPr>
        <p:txBody>
          <a:bodyPr wrap="square" rtlCol="0">
            <a:spAutoFit/>
          </a:bodyPr>
          <a:lstStyle/>
          <a:p>
            <a:r>
              <a:rPr lang="es-MX" b="1" dirty="0">
                <a:solidFill>
                  <a:schemeClr val="bg2"/>
                </a:solidFill>
                <a:latin typeface="Barlow Semi Condensed" panose="020B0604020202020204" charset="0"/>
              </a:rPr>
              <a:t>Prórroga</a:t>
            </a:r>
            <a:endParaRPr lang="es-CO" b="1" dirty="0">
              <a:solidFill>
                <a:schemeClr val="bg2"/>
              </a:solidFill>
              <a:latin typeface="Barlow Semi Condensed" panose="020B0604020202020204" charset="0"/>
            </a:endParaRPr>
          </a:p>
        </p:txBody>
      </p:sp>
      <p:sp>
        <p:nvSpPr>
          <p:cNvPr id="3" name="CuadroTexto 2">
            <a:extLst>
              <a:ext uri="{FF2B5EF4-FFF2-40B4-BE49-F238E27FC236}">
                <a16:creationId xmlns:a16="http://schemas.microsoft.com/office/drawing/2014/main" id="{BD87D513-B120-40A8-8F6F-CF77D38BB422}"/>
              </a:ext>
            </a:extLst>
          </p:cNvPr>
          <p:cNvSpPr txBox="1"/>
          <p:nvPr/>
        </p:nvSpPr>
        <p:spPr>
          <a:xfrm>
            <a:off x="941647" y="3593805"/>
            <a:ext cx="2285999" cy="738664"/>
          </a:xfrm>
          <a:prstGeom prst="rect">
            <a:avLst/>
          </a:prstGeom>
          <a:noFill/>
        </p:spPr>
        <p:txBody>
          <a:bodyPr wrap="square" rtlCol="0">
            <a:spAutoFit/>
          </a:bodyPr>
          <a:lstStyle/>
          <a:p>
            <a:r>
              <a:rPr lang="es-CO" dirty="0">
                <a:solidFill>
                  <a:srgbClr val="494949"/>
                </a:solidFill>
                <a:latin typeface="Bahnschrift SemiLight SemiConde" panose="020B0502040204020203" pitchFamily="34" charset="0"/>
              </a:rPr>
              <a:t>La solicitud de nota pendiente o prórroga debe realizarse en la semana 14. </a:t>
            </a:r>
            <a:endParaRPr lang="en-US" dirty="0">
              <a:solidFill>
                <a:srgbClr val="494949"/>
              </a:solidFill>
              <a:latin typeface="Bahnschrift SemiLight SemiConde" panose="020B0502040204020203" pitchFamily="34" charset="0"/>
            </a:endParaRPr>
          </a:p>
        </p:txBody>
      </p:sp>
    </p:spTree>
    <p:extLst>
      <p:ext uri="{BB962C8B-B14F-4D97-AF65-F5344CB8AC3E}">
        <p14:creationId xmlns:p14="http://schemas.microsoft.com/office/powerpoint/2010/main" val="1321561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553B253-D579-4C0A-B100-E7C2325C6219}"/>
              </a:ext>
            </a:extLst>
          </p:cNvPr>
          <p:cNvSpPr txBox="1"/>
          <p:nvPr/>
        </p:nvSpPr>
        <p:spPr>
          <a:xfrm>
            <a:off x="1267614" y="801975"/>
            <a:ext cx="6608772" cy="3600986"/>
          </a:xfrm>
          <a:prstGeom prst="rect">
            <a:avLst/>
          </a:prstGeom>
          <a:noFill/>
        </p:spPr>
        <p:txBody>
          <a:bodyPr wrap="square">
            <a:spAutoFit/>
          </a:bodyPr>
          <a:lstStyle/>
          <a:p>
            <a:r>
              <a:rPr lang="es-MX" sz="7200" b="1" i="1" dirty="0">
                <a:solidFill>
                  <a:schemeClr val="bg2"/>
                </a:solidFill>
                <a:latin typeface="Barlow Semi Condensed" panose="020B0604020202020204" charset="0"/>
              </a:rPr>
              <a:t>“</a:t>
            </a:r>
            <a:r>
              <a:rPr lang="es-MX" sz="2800" b="1" i="1" dirty="0">
                <a:solidFill>
                  <a:schemeClr val="bg2"/>
                </a:solidFill>
                <a:latin typeface="Barlow Semi Condensed" panose="020B0604020202020204" charset="0"/>
              </a:rPr>
              <a:t>Las ocho semanas cruciales</a:t>
            </a:r>
          </a:p>
          <a:p>
            <a:r>
              <a:rPr lang="es-MX" sz="1200" b="1" dirty="0">
                <a:solidFill>
                  <a:schemeClr val="bg2"/>
                </a:solidFill>
                <a:latin typeface="Barlow Semi Condensed" panose="020B0604020202020204" charset="0"/>
              </a:rPr>
              <a:t>Tiempos: </a:t>
            </a:r>
          </a:p>
          <a:p>
            <a:pPr marL="171450" indent="-171450">
              <a:buFont typeface="Arial" panose="020B0604020202020204" pitchFamily="34" charset="0"/>
              <a:buChar char="•"/>
            </a:pPr>
            <a:r>
              <a:rPr lang="es-MX" sz="1200" dirty="0">
                <a:solidFill>
                  <a:schemeClr val="bg2"/>
                </a:solidFill>
                <a:latin typeface="Barlow Semi Condensed" panose="020B0604020202020204" charset="0"/>
              </a:rPr>
              <a:t>Son las </a:t>
            </a:r>
            <a:r>
              <a:rPr lang="es-MX" sz="1200" b="1" dirty="0">
                <a:solidFill>
                  <a:schemeClr val="bg2"/>
                </a:solidFill>
                <a:latin typeface="Barlow Semi Condensed" panose="020B0604020202020204" charset="0"/>
              </a:rPr>
              <a:t> </a:t>
            </a:r>
            <a:r>
              <a:rPr lang="es-CO" sz="1200" dirty="0">
                <a:solidFill>
                  <a:schemeClr val="bg2"/>
                </a:solidFill>
                <a:latin typeface="Barlow Semi Condensed" panose="020B0604020202020204" charset="0"/>
              </a:rPr>
              <a:t>8 primeras semanas del semestre para el cual se aprueba la realización del trabajo de grado.</a:t>
            </a:r>
          </a:p>
          <a:p>
            <a:endParaRPr lang="es-CO" sz="1200" b="1" dirty="0">
              <a:solidFill>
                <a:schemeClr val="bg2"/>
              </a:solidFill>
              <a:latin typeface="Barlow Semi Condensed" panose="020B0604020202020204" charset="0"/>
            </a:endParaRPr>
          </a:p>
          <a:p>
            <a:r>
              <a:rPr lang="es-CO" sz="1200" b="1" dirty="0">
                <a:solidFill>
                  <a:schemeClr val="bg2"/>
                </a:solidFill>
                <a:latin typeface="Barlow Semi Condensed" panose="020B0604020202020204" charset="0"/>
              </a:rPr>
              <a:t>Trámites: </a:t>
            </a:r>
            <a:r>
              <a:rPr lang="es-MX" sz="1200" b="1" dirty="0">
                <a:solidFill>
                  <a:schemeClr val="bg2"/>
                </a:solidFill>
                <a:latin typeface="Barlow Semi Condensed" panose="020B0604020202020204" charset="0"/>
              </a:rPr>
              <a:t> </a:t>
            </a:r>
          </a:p>
          <a:p>
            <a:endParaRPr lang="es-MX" sz="1200" dirty="0"/>
          </a:p>
          <a:p>
            <a:pPr marL="228600" indent="-228600">
              <a:buFont typeface="+mj-lt"/>
              <a:buAutoNum type="arabicPeriod"/>
            </a:pPr>
            <a:r>
              <a:rPr lang="es-MX" sz="1200" dirty="0">
                <a:solidFill>
                  <a:schemeClr val="bg2"/>
                </a:solidFill>
                <a:latin typeface="Barlow Semi Condensed" panose="020B0604020202020204" charset="0"/>
              </a:rPr>
              <a:t>Cambio de título </a:t>
            </a:r>
          </a:p>
          <a:p>
            <a:pPr marL="228600" indent="-228600">
              <a:buFont typeface="+mj-lt"/>
              <a:buAutoNum type="arabicPeriod"/>
            </a:pPr>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Adición de codirectores</a:t>
            </a:r>
          </a:p>
          <a:p>
            <a:pPr marL="228600" indent="-228600">
              <a:buFont typeface="+mj-lt"/>
              <a:buAutoNum type="arabicPeriod"/>
            </a:pPr>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Cambio de evaluador o director</a:t>
            </a:r>
          </a:p>
          <a:p>
            <a:pPr marL="228600" indent="-228600">
              <a:buFont typeface="+mj-lt"/>
              <a:buAutoNum type="arabicPeriod"/>
            </a:pPr>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Cancelar el trabajo aprobado- solicitar aprobación de otro </a:t>
            </a:r>
          </a:p>
          <a:p>
            <a:endParaRPr lang="es-MX" sz="1200" dirty="0">
              <a:solidFill>
                <a:schemeClr val="bg2"/>
              </a:solidFill>
              <a:latin typeface="Barlow Semi Condensed" panose="020B0604020202020204" charset="0"/>
            </a:endParaRPr>
          </a:p>
        </p:txBody>
      </p:sp>
      <p:sp>
        <p:nvSpPr>
          <p:cNvPr id="6" name="Título 2">
            <a:extLst>
              <a:ext uri="{FF2B5EF4-FFF2-40B4-BE49-F238E27FC236}">
                <a16:creationId xmlns:a16="http://schemas.microsoft.com/office/drawing/2014/main" id="{A3AE613B-190F-445D-9524-5935EB27BDE2}"/>
              </a:ext>
            </a:extLst>
          </p:cNvPr>
          <p:cNvSpPr txBox="1">
            <a:spLocks/>
          </p:cNvSpPr>
          <p:nvPr/>
        </p:nvSpPr>
        <p:spPr>
          <a:xfrm>
            <a:off x="1267614" y="423389"/>
            <a:ext cx="4087500"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800" dirty="0">
                <a:solidFill>
                  <a:schemeClr val="bg2"/>
                </a:solidFill>
                <a:latin typeface="Fjalla One" panose="020B0604020202020204" charset="0"/>
              </a:rPr>
              <a:t>TIEMPOS ESPECIALES</a:t>
            </a:r>
            <a:endParaRPr lang="es-CO" sz="2800" dirty="0">
              <a:solidFill>
                <a:schemeClr val="bg2"/>
              </a:solidFill>
              <a:latin typeface="Fjalla One" panose="020B0604020202020204" charset="0"/>
            </a:endParaRPr>
          </a:p>
        </p:txBody>
      </p:sp>
      <p:sp>
        <p:nvSpPr>
          <p:cNvPr id="7" name="Rectángulo 6">
            <a:extLst>
              <a:ext uri="{FF2B5EF4-FFF2-40B4-BE49-F238E27FC236}">
                <a16:creationId xmlns:a16="http://schemas.microsoft.com/office/drawing/2014/main" id="{9E0CD0E6-97D3-4E8B-8DE6-DD792B045961}"/>
              </a:ext>
            </a:extLst>
          </p:cNvPr>
          <p:cNvSpPr/>
          <p:nvPr/>
        </p:nvSpPr>
        <p:spPr>
          <a:xfrm rot="16200000">
            <a:off x="6977540" y="746861"/>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3344DB57-833F-4B23-9525-FEA93EFA8C3A}"/>
              </a:ext>
            </a:extLst>
          </p:cNvPr>
          <p:cNvSpPr txBox="1"/>
          <p:nvPr/>
        </p:nvSpPr>
        <p:spPr>
          <a:xfrm>
            <a:off x="1267614" y="4339143"/>
            <a:ext cx="7400135" cy="461665"/>
          </a:xfrm>
          <a:prstGeom prst="rect">
            <a:avLst/>
          </a:prstGeom>
          <a:noFill/>
        </p:spPr>
        <p:txBody>
          <a:bodyPr wrap="square" rtlCol="0">
            <a:spAutoFit/>
          </a:bodyPr>
          <a:lstStyle/>
          <a:p>
            <a:r>
              <a:rPr lang="es-ES" sz="1200" dirty="0">
                <a:solidFill>
                  <a:schemeClr val="bg2"/>
                </a:solidFill>
                <a:latin typeface="Barlow Semi Condensed" panose="020B0604020202020204" charset="0"/>
              </a:rPr>
              <a:t>* Nota: De no presentarse a tiempo alguno de estos requerimientos, deberá presentarse solicitud de prórroga.</a:t>
            </a:r>
            <a:endParaRPr lang="es-MX" sz="1200" dirty="0">
              <a:solidFill>
                <a:schemeClr val="bg2"/>
              </a:solidFill>
              <a:latin typeface="Barlow Semi Condensed" panose="020B0604020202020204" charset="0"/>
            </a:endParaRPr>
          </a:p>
          <a:p>
            <a:endParaRPr lang="en-US" sz="1200" dirty="0"/>
          </a:p>
        </p:txBody>
      </p:sp>
    </p:spTree>
    <p:extLst>
      <p:ext uri="{BB962C8B-B14F-4D97-AF65-F5344CB8AC3E}">
        <p14:creationId xmlns:p14="http://schemas.microsoft.com/office/powerpoint/2010/main" val="423319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0CD0E6-97D3-4E8B-8DE6-DD792B045961}"/>
              </a:ext>
            </a:extLst>
          </p:cNvPr>
          <p:cNvSpPr/>
          <p:nvPr/>
        </p:nvSpPr>
        <p:spPr>
          <a:xfrm rot="16200000">
            <a:off x="6977540" y="746861"/>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A553B253-D579-4C0A-B100-E7C2325C6219}"/>
              </a:ext>
            </a:extLst>
          </p:cNvPr>
          <p:cNvSpPr txBox="1"/>
          <p:nvPr/>
        </p:nvSpPr>
        <p:spPr>
          <a:xfrm>
            <a:off x="776177" y="1488559"/>
            <a:ext cx="7570381"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endParaRPr lang="es-MX" sz="1200" dirty="0">
              <a:solidFill>
                <a:schemeClr val="bg2"/>
              </a:solidFill>
              <a:latin typeface="Barlow Semi Condensed" panose="020B0604020202020204" charset="0"/>
            </a:endParaRPr>
          </a:p>
          <a:p>
            <a:pPr marL="228600" indent="-228600" algn="just">
              <a:buFont typeface="+mj-lt"/>
              <a:buAutoNum type="arabicPeriod"/>
            </a:pPr>
            <a:endParaRPr lang="es-MX" sz="1200" dirty="0">
              <a:solidFill>
                <a:schemeClr val="bg2"/>
              </a:solidFill>
              <a:latin typeface="Barlow Semi Condensed" panose="020B0604020202020204" charset="0"/>
            </a:endParaRPr>
          </a:p>
          <a:p>
            <a:pPr algn="just"/>
            <a:r>
              <a:rPr lang="es-MX" dirty="0">
                <a:solidFill>
                  <a:schemeClr val="bg2"/>
                </a:solidFill>
                <a:latin typeface="Barlow Semi Condensed" panose="020B0604020202020204" charset="0"/>
              </a:rPr>
              <a:t>Para garantizar la propiedad intelectual y evitar la comisión de delitos contra ella, todo trabajo de grado deberá ceñirse a lo establecido en el Acuerdo 04 de 2012 del CSU.</a:t>
            </a:r>
          </a:p>
          <a:p>
            <a:pPr algn="just"/>
            <a:endParaRPr lang="es-MX" sz="1200" dirty="0">
              <a:solidFill>
                <a:schemeClr val="bg2"/>
              </a:solidFill>
              <a:latin typeface="Barlow Semi Condensed" panose="020B0604020202020204" charset="0"/>
            </a:endParaRPr>
          </a:p>
          <a:p>
            <a:pPr marL="228600" indent="-228600" algn="just">
              <a:buFont typeface="+mj-lt"/>
              <a:buAutoNum type="arabicPeriod"/>
            </a:pPr>
            <a:endParaRPr lang="es-MX" sz="1200" dirty="0">
              <a:solidFill>
                <a:schemeClr val="bg2"/>
              </a:solidFill>
              <a:latin typeface="Barlow Semi Condensed" panose="020B0604020202020204" charset="0"/>
            </a:endParaRPr>
          </a:p>
          <a:p>
            <a:pPr marL="228600" indent="-228600" algn="just">
              <a:buFont typeface="+mj-lt"/>
              <a:buAutoNum type="arabicPeriod"/>
            </a:pPr>
            <a:endParaRPr lang="es-MX" sz="1200" dirty="0">
              <a:latin typeface="Barlow Semi Condensed" panose="020B0604020202020204" charset="0"/>
            </a:endParaRPr>
          </a:p>
        </p:txBody>
      </p:sp>
      <p:sp>
        <p:nvSpPr>
          <p:cNvPr id="6" name="Título 2">
            <a:extLst>
              <a:ext uri="{FF2B5EF4-FFF2-40B4-BE49-F238E27FC236}">
                <a16:creationId xmlns:a16="http://schemas.microsoft.com/office/drawing/2014/main" id="{A3AE613B-190F-445D-9524-5935EB27BDE2}"/>
              </a:ext>
            </a:extLst>
          </p:cNvPr>
          <p:cNvSpPr txBox="1">
            <a:spLocks/>
          </p:cNvSpPr>
          <p:nvPr/>
        </p:nvSpPr>
        <p:spPr>
          <a:xfrm>
            <a:off x="1288879" y="561612"/>
            <a:ext cx="4087500"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800" dirty="0">
                <a:solidFill>
                  <a:schemeClr val="bg2"/>
                </a:solidFill>
                <a:latin typeface="Fjalla One" panose="020B0604020202020204" charset="0"/>
              </a:rPr>
              <a:t>PROPIEDAD INTELECTUAL</a:t>
            </a:r>
            <a:endParaRPr lang="es-CO" sz="2800" dirty="0">
              <a:solidFill>
                <a:schemeClr val="bg2"/>
              </a:solidFill>
              <a:latin typeface="Fjalla One" panose="020B0604020202020204" charset="0"/>
            </a:endParaRPr>
          </a:p>
        </p:txBody>
      </p:sp>
    </p:spTree>
    <p:extLst>
      <p:ext uri="{BB962C8B-B14F-4D97-AF65-F5344CB8AC3E}">
        <p14:creationId xmlns:p14="http://schemas.microsoft.com/office/powerpoint/2010/main" val="913740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0CD0E6-97D3-4E8B-8DE6-DD792B045961}"/>
              </a:ext>
            </a:extLst>
          </p:cNvPr>
          <p:cNvSpPr/>
          <p:nvPr/>
        </p:nvSpPr>
        <p:spPr>
          <a:xfrm rot="16200000">
            <a:off x="6977540" y="746861"/>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A553B253-D579-4C0A-B100-E7C2325C6219}"/>
              </a:ext>
            </a:extLst>
          </p:cNvPr>
          <p:cNvSpPr txBox="1"/>
          <p:nvPr/>
        </p:nvSpPr>
        <p:spPr>
          <a:xfrm>
            <a:off x="786809" y="861165"/>
            <a:ext cx="7570381" cy="4401205"/>
          </a:xfrm>
          <a:prstGeom prst="rect">
            <a:avLst/>
          </a:prstGeom>
          <a:noFill/>
        </p:spPr>
        <p:txBody>
          <a:bodyPr wrap="square">
            <a:spAutoFit/>
          </a:bodyPr>
          <a:lstStyle/>
          <a:p>
            <a:pPr algn="just"/>
            <a:r>
              <a:rPr lang="es-ES" sz="1600" dirty="0">
                <a:solidFill>
                  <a:schemeClr val="accent2">
                    <a:lumMod val="25000"/>
                  </a:schemeClr>
                </a:solidFill>
                <a:latin typeface="Barlow Semi Condensed" panose="020B0604020202020204" charset="0"/>
              </a:rPr>
              <a:t>Pasos a seguir:</a:t>
            </a:r>
          </a:p>
          <a:p>
            <a:pPr marL="171450" indent="-171450" algn="just">
              <a:buFont typeface="Courier New" panose="02070309020205020404" pitchFamily="49" charset="0"/>
              <a:buChar char="o"/>
            </a:pPr>
            <a:r>
              <a:rPr lang="es-ES" sz="1200" dirty="0">
                <a:solidFill>
                  <a:schemeClr val="bg2"/>
                </a:solidFill>
                <a:latin typeface="Barlow Semi Condensed" panose="020B0604020202020204" charset="0"/>
              </a:rPr>
              <a:t>El estudiante debe tener en cuenta las convocatorias de grado que realiza la Secretaría Académica de la Facultad de Ciencias y Educación.</a:t>
            </a:r>
          </a:p>
          <a:p>
            <a:pPr marL="171450" indent="-171450" algn="just">
              <a:buFont typeface="Courier New" panose="02070309020205020404" pitchFamily="49" charset="0"/>
              <a:buChar char="o"/>
            </a:pPr>
            <a:r>
              <a:rPr lang="es-ES" sz="1200" dirty="0">
                <a:solidFill>
                  <a:schemeClr val="bg2"/>
                </a:solidFill>
                <a:latin typeface="Barlow Semi Condensed" panose="020B0604020202020204" charset="0"/>
              </a:rPr>
              <a:t>El proceso inicia con la Inscripción a Grado en el Sistema de Gestión Académica por parte del estudiante.</a:t>
            </a:r>
          </a:p>
          <a:p>
            <a:pPr marL="171450" indent="-171450" algn="just">
              <a:buFont typeface="Courier New" panose="02070309020205020404" pitchFamily="49" charset="0"/>
              <a:buChar char="o"/>
            </a:pPr>
            <a:r>
              <a:rPr lang="es-ES" sz="1200" dirty="0">
                <a:solidFill>
                  <a:schemeClr val="bg2"/>
                </a:solidFill>
                <a:latin typeface="Barlow Semi Condensed" panose="020B0604020202020204" charset="0"/>
              </a:rPr>
              <a:t>Una vez el estudiante se haya inscrito, se acercará al PCB para que se le indique fecha y hora de la revisión de su carpeta.</a:t>
            </a:r>
          </a:p>
          <a:p>
            <a:pPr marL="171450" indent="-171450" algn="just">
              <a:buFont typeface="Courier New" panose="02070309020205020404" pitchFamily="49" charset="0"/>
              <a:buChar char="o"/>
            </a:pPr>
            <a:r>
              <a:rPr lang="es-ES" sz="1200" dirty="0">
                <a:solidFill>
                  <a:schemeClr val="bg2"/>
                </a:solidFill>
                <a:latin typeface="Barlow Semi Condensed" panose="020B0604020202020204" charset="0"/>
              </a:rPr>
              <a:t>Para este procedimiento, el estudiante deberá presentarse con los siguientes documentos:</a:t>
            </a:r>
          </a:p>
          <a:p>
            <a:pPr marL="171450" indent="-171450" algn="just">
              <a:buFont typeface="Courier New" panose="02070309020205020404" pitchFamily="49" charset="0"/>
              <a:buChar char="o"/>
            </a:pPr>
            <a:endParaRPr lang="es-ES" sz="1200" dirty="0">
              <a:solidFill>
                <a:schemeClr val="bg2"/>
              </a:solidFill>
              <a:latin typeface="Barlow Semi Condensed" panose="020B0604020202020204" charset="0"/>
            </a:endParaRPr>
          </a:p>
          <a:p>
            <a:pPr algn="just"/>
            <a:r>
              <a:rPr lang="es-ES" sz="1200" dirty="0">
                <a:solidFill>
                  <a:schemeClr val="bg2"/>
                </a:solidFill>
                <a:latin typeface="Barlow Semi Condensed" panose="020B0604020202020204" charset="0"/>
              </a:rPr>
              <a:t>	1. Certificado interno de notas que evidencie la aprobación del 100% de su carrera.</a:t>
            </a:r>
          </a:p>
          <a:p>
            <a:pPr algn="just"/>
            <a:r>
              <a:rPr lang="es-ES" sz="1200" dirty="0">
                <a:solidFill>
                  <a:schemeClr val="bg2"/>
                </a:solidFill>
                <a:latin typeface="Barlow Semi Condensed" panose="020B0604020202020204" charset="0"/>
              </a:rPr>
              <a:t>	2. Certificado de registro en el RIUD, expedido por la biblioteca.</a:t>
            </a:r>
          </a:p>
          <a:p>
            <a:pPr algn="just"/>
            <a:r>
              <a:rPr lang="es-ES" sz="1200" dirty="0">
                <a:solidFill>
                  <a:schemeClr val="bg2"/>
                </a:solidFill>
                <a:latin typeface="Barlow Semi Condensed" panose="020B0604020202020204" charset="0"/>
              </a:rPr>
              <a:t>	3. Certificado de pagos de matrículas (solicitado con antelación ante la tesorería de la universidad al 	correo: certificacióndepago@correo.udistrital.edu.co).</a:t>
            </a:r>
          </a:p>
          <a:p>
            <a:pPr algn="just"/>
            <a:r>
              <a:rPr lang="es-ES" sz="1200" dirty="0">
                <a:solidFill>
                  <a:schemeClr val="bg2"/>
                </a:solidFill>
                <a:latin typeface="Barlow Semi Condensed" panose="020B0604020202020204" charset="0"/>
              </a:rPr>
              <a:t>	4. Una carpeta </a:t>
            </a:r>
            <a:r>
              <a:rPr lang="es-ES" sz="1200" dirty="0" err="1">
                <a:solidFill>
                  <a:schemeClr val="bg2"/>
                </a:solidFill>
                <a:latin typeface="Barlow Semi Condensed" panose="020B0604020202020204" charset="0"/>
              </a:rPr>
              <a:t>desacificada</a:t>
            </a:r>
            <a:r>
              <a:rPr lang="es-ES" sz="1200" dirty="0">
                <a:solidFill>
                  <a:schemeClr val="bg2"/>
                </a:solidFill>
                <a:latin typeface="Barlow Semi Condensed" panose="020B0604020202020204" charset="0"/>
              </a:rPr>
              <a:t> de dos alas tamaño oficio y una foto 3X4.</a:t>
            </a:r>
          </a:p>
          <a:p>
            <a:pPr algn="just"/>
            <a:endParaRPr lang="es-ES" sz="1200" dirty="0">
              <a:solidFill>
                <a:schemeClr val="bg2"/>
              </a:solidFill>
              <a:latin typeface="Barlow Semi Condensed" panose="020B0604020202020204" charset="0"/>
            </a:endParaRPr>
          </a:p>
          <a:p>
            <a:pPr marL="171450" indent="-171450" algn="just">
              <a:buFont typeface="Courier New" panose="02070309020205020404" pitchFamily="49" charset="0"/>
              <a:buChar char="o"/>
            </a:pPr>
            <a:r>
              <a:rPr lang="es-ES" sz="1200" dirty="0">
                <a:solidFill>
                  <a:schemeClr val="bg2"/>
                </a:solidFill>
                <a:latin typeface="Barlow Semi Condensed" panose="020B0604020202020204" charset="0"/>
              </a:rPr>
              <a:t>El estudiante debe contar ese día con un computador portátil con el fin de diligenciar el registro de cada uno de los documentos que se encuentran dentro de su hoja de vida académica.</a:t>
            </a:r>
          </a:p>
          <a:p>
            <a:pPr marL="171450" indent="-171450" algn="just">
              <a:buFont typeface="Courier New" panose="02070309020205020404" pitchFamily="49" charset="0"/>
              <a:buChar char="o"/>
            </a:pPr>
            <a:r>
              <a:rPr lang="es-ES" sz="1200" dirty="0">
                <a:solidFill>
                  <a:schemeClr val="bg2"/>
                </a:solidFill>
                <a:latin typeface="Barlow Semi Condensed" panose="020B0604020202020204" charset="0"/>
              </a:rPr>
              <a:t>Una vez culminado este proceso se procede a gestionar el PAZ Y SALVO académico y financiero que dará paso a la graduación.</a:t>
            </a:r>
          </a:p>
          <a:p>
            <a:pPr algn="just"/>
            <a:endParaRPr lang="es-ES" sz="1200" dirty="0">
              <a:solidFill>
                <a:schemeClr val="bg2"/>
              </a:solidFill>
              <a:latin typeface="Barlow Semi Condensed" panose="020B0604020202020204" charset="0"/>
            </a:endParaRPr>
          </a:p>
          <a:p>
            <a:pPr algn="just"/>
            <a:endParaRPr lang="es-ES" sz="1200" dirty="0">
              <a:solidFill>
                <a:schemeClr val="bg2"/>
              </a:solidFill>
              <a:latin typeface="Barlow Semi Condensed" panose="020B0604020202020204" charset="0"/>
            </a:endParaRPr>
          </a:p>
          <a:p>
            <a:pPr algn="just"/>
            <a:endParaRPr lang="es-ES" sz="1200" dirty="0">
              <a:solidFill>
                <a:schemeClr val="bg2"/>
              </a:solidFill>
              <a:latin typeface="Barlow Semi Condensed" panose="020B0604020202020204" charset="0"/>
            </a:endParaRPr>
          </a:p>
          <a:p>
            <a:pPr algn="just"/>
            <a:r>
              <a:rPr lang="es-ES" sz="1200" dirty="0">
                <a:solidFill>
                  <a:schemeClr val="bg2"/>
                </a:solidFill>
                <a:latin typeface="Barlow Semi Condensed" panose="020B0604020202020204" charset="0"/>
              </a:rPr>
              <a:t>Nota: Cada uno de estos procedimientos deberán ser realizados personalmente por el estudiante.</a:t>
            </a:r>
            <a:endParaRPr lang="es-MX" sz="1200" dirty="0">
              <a:solidFill>
                <a:schemeClr val="bg2"/>
              </a:solidFill>
              <a:latin typeface="Barlow Semi Condensed" panose="020B0604020202020204" charset="0"/>
            </a:endParaRPr>
          </a:p>
          <a:p>
            <a:pPr marL="228600" indent="-228600" algn="just">
              <a:buFont typeface="+mj-lt"/>
              <a:buAutoNum type="arabicPeriod"/>
            </a:pPr>
            <a:endParaRPr lang="es-MX" sz="1200" dirty="0">
              <a:solidFill>
                <a:schemeClr val="bg2"/>
              </a:solidFill>
              <a:latin typeface="Barlow Semi Condensed" panose="020B0604020202020204" charset="0"/>
            </a:endParaRPr>
          </a:p>
          <a:p>
            <a:pPr marL="228600" indent="-228600" algn="just">
              <a:buFont typeface="+mj-lt"/>
              <a:buAutoNum type="arabicPeriod"/>
            </a:pPr>
            <a:endParaRPr lang="es-MX" sz="1200" dirty="0">
              <a:latin typeface="Barlow Semi Condensed" panose="020B0604020202020204" charset="0"/>
            </a:endParaRPr>
          </a:p>
        </p:txBody>
      </p:sp>
      <p:sp>
        <p:nvSpPr>
          <p:cNvPr id="6" name="Título 2">
            <a:extLst>
              <a:ext uri="{FF2B5EF4-FFF2-40B4-BE49-F238E27FC236}">
                <a16:creationId xmlns:a16="http://schemas.microsoft.com/office/drawing/2014/main" id="{A3AE613B-190F-445D-9524-5935EB27BDE2}"/>
              </a:ext>
            </a:extLst>
          </p:cNvPr>
          <p:cNvSpPr txBox="1">
            <a:spLocks/>
          </p:cNvSpPr>
          <p:nvPr/>
        </p:nvSpPr>
        <p:spPr>
          <a:xfrm>
            <a:off x="975065" y="285165"/>
            <a:ext cx="6749335"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800" dirty="0">
                <a:solidFill>
                  <a:schemeClr val="bg2"/>
                </a:solidFill>
                <a:latin typeface="Fjalla One" panose="020B0604020202020204" charset="0"/>
              </a:rPr>
              <a:t>TRÁMITE DE GRADUACIÓN DEL ESTUDIANTE</a:t>
            </a:r>
            <a:endParaRPr lang="es-CO" sz="2800" dirty="0">
              <a:solidFill>
                <a:schemeClr val="bg2"/>
              </a:solidFill>
              <a:latin typeface="Fjalla One" panose="020B0604020202020204" charset="0"/>
            </a:endParaRPr>
          </a:p>
        </p:txBody>
      </p:sp>
    </p:spTree>
    <p:extLst>
      <p:ext uri="{BB962C8B-B14F-4D97-AF65-F5344CB8AC3E}">
        <p14:creationId xmlns:p14="http://schemas.microsoft.com/office/powerpoint/2010/main" val="54803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76" name="Rectángulo 75">
            <a:extLst>
              <a:ext uri="{FF2B5EF4-FFF2-40B4-BE49-F238E27FC236}">
                <a16:creationId xmlns:a16="http://schemas.microsoft.com/office/drawing/2014/main" id="{1ECBDF97-5010-4FA0-B413-83674CA876BD}"/>
              </a:ext>
            </a:extLst>
          </p:cNvPr>
          <p:cNvSpPr/>
          <p:nvPr/>
        </p:nvSpPr>
        <p:spPr>
          <a:xfrm rot="5400000">
            <a:off x="6893286" y="765742"/>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73" name="Google Shape;1973;p40"/>
          <p:cNvGrpSpPr/>
          <p:nvPr/>
        </p:nvGrpSpPr>
        <p:grpSpPr>
          <a:xfrm>
            <a:off x="1527819" y="2413349"/>
            <a:ext cx="175013" cy="27000"/>
            <a:chOff x="5662375" y="212375"/>
            <a:chExt cx="175013" cy="27000"/>
          </a:xfrm>
        </p:grpSpPr>
        <p:sp>
          <p:nvSpPr>
            <p:cNvPr id="1974" name="Google Shape;1974;p4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75" name="Google Shape;1975;p4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76" name="Google Shape;1976;p4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nvGrpSpPr>
          <p:cNvPr id="1977" name="Google Shape;1977;p40"/>
          <p:cNvGrpSpPr/>
          <p:nvPr/>
        </p:nvGrpSpPr>
        <p:grpSpPr>
          <a:xfrm>
            <a:off x="3601888" y="2414973"/>
            <a:ext cx="175013" cy="27000"/>
            <a:chOff x="5662375" y="212375"/>
            <a:chExt cx="175013" cy="27000"/>
          </a:xfrm>
        </p:grpSpPr>
        <p:sp>
          <p:nvSpPr>
            <p:cNvPr id="1978" name="Google Shape;1978;p4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79" name="Google Shape;1979;p4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80" name="Google Shape;1980;p4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nvGrpSpPr>
          <p:cNvPr id="1981" name="Google Shape;1981;p40"/>
          <p:cNvGrpSpPr/>
          <p:nvPr/>
        </p:nvGrpSpPr>
        <p:grpSpPr>
          <a:xfrm>
            <a:off x="5641586" y="2440349"/>
            <a:ext cx="175013" cy="27000"/>
            <a:chOff x="5662375" y="212375"/>
            <a:chExt cx="175013" cy="27000"/>
          </a:xfrm>
        </p:grpSpPr>
        <p:sp>
          <p:nvSpPr>
            <p:cNvPr id="1982" name="Google Shape;1982;p4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83" name="Google Shape;1983;p4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1984" name="Google Shape;1984;p4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sp>
        <p:nvSpPr>
          <p:cNvPr id="1985" name="Google Shape;1985;p40"/>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MODALIDADES</a:t>
            </a:r>
            <a:endParaRPr dirty="0"/>
          </a:p>
        </p:txBody>
      </p:sp>
      <p:sp>
        <p:nvSpPr>
          <p:cNvPr id="1987" name="Google Shape;1987;p40"/>
          <p:cNvSpPr txBox="1">
            <a:spLocks noGrp="1"/>
          </p:cNvSpPr>
          <p:nvPr>
            <p:ph type="subTitle" idx="2"/>
          </p:nvPr>
        </p:nvSpPr>
        <p:spPr>
          <a:xfrm>
            <a:off x="2841282" y="1819966"/>
            <a:ext cx="1764900" cy="3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solidFill>
                  <a:schemeClr val="bg2"/>
                </a:solidFill>
              </a:rPr>
              <a:t>Pasantía</a:t>
            </a:r>
            <a:endParaRPr sz="1400" dirty="0">
              <a:solidFill>
                <a:schemeClr val="bg2"/>
              </a:solidFill>
            </a:endParaRPr>
          </a:p>
        </p:txBody>
      </p:sp>
      <p:sp>
        <p:nvSpPr>
          <p:cNvPr id="1988" name="Google Shape;1988;p40"/>
          <p:cNvSpPr txBox="1">
            <a:spLocks noGrp="1"/>
          </p:cNvSpPr>
          <p:nvPr>
            <p:ph type="subTitle" idx="3"/>
          </p:nvPr>
        </p:nvSpPr>
        <p:spPr>
          <a:xfrm>
            <a:off x="6803137" y="1822681"/>
            <a:ext cx="1764900" cy="3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solidFill>
                  <a:schemeClr val="bg2"/>
                </a:solidFill>
              </a:rPr>
              <a:t>Monografía</a:t>
            </a:r>
            <a:endParaRPr sz="1400" dirty="0">
              <a:solidFill>
                <a:schemeClr val="bg2"/>
              </a:solidFill>
            </a:endParaRPr>
          </a:p>
        </p:txBody>
      </p:sp>
      <p:grpSp>
        <p:nvGrpSpPr>
          <p:cNvPr id="1992" name="Google Shape;1992;p40"/>
          <p:cNvGrpSpPr/>
          <p:nvPr/>
        </p:nvGrpSpPr>
        <p:grpSpPr>
          <a:xfrm>
            <a:off x="1436717" y="1358013"/>
            <a:ext cx="420796" cy="370732"/>
            <a:chOff x="-3137650" y="2067900"/>
            <a:chExt cx="291450" cy="256775"/>
          </a:xfrm>
        </p:grpSpPr>
        <p:sp>
          <p:nvSpPr>
            <p:cNvPr id="1993" name="Google Shape;1993;p40"/>
            <p:cNvSpPr/>
            <p:nvPr/>
          </p:nvSpPr>
          <p:spPr>
            <a:xfrm>
              <a:off x="-3137650" y="2067900"/>
              <a:ext cx="291450" cy="187475"/>
            </a:xfrm>
            <a:custGeom>
              <a:avLst/>
              <a:gdLst/>
              <a:ahLst/>
              <a:cxnLst/>
              <a:rect l="l" t="t" r="r" b="b"/>
              <a:pathLst>
                <a:path w="11658" h="7499" extrusionOk="0">
                  <a:moveTo>
                    <a:pt x="10618" y="694"/>
                  </a:moveTo>
                  <a:cubicBezTo>
                    <a:pt x="10838" y="694"/>
                    <a:pt x="10964" y="851"/>
                    <a:pt x="10964" y="1040"/>
                  </a:cubicBezTo>
                  <a:lnTo>
                    <a:pt x="10964" y="6522"/>
                  </a:lnTo>
                  <a:cubicBezTo>
                    <a:pt x="10964" y="6711"/>
                    <a:pt x="10838" y="6868"/>
                    <a:pt x="10618" y="6868"/>
                  </a:cubicBezTo>
                  <a:lnTo>
                    <a:pt x="1009" y="6868"/>
                  </a:lnTo>
                  <a:cubicBezTo>
                    <a:pt x="820" y="6868"/>
                    <a:pt x="662" y="6711"/>
                    <a:pt x="662" y="6522"/>
                  </a:cubicBezTo>
                  <a:lnTo>
                    <a:pt x="662" y="1040"/>
                  </a:lnTo>
                  <a:cubicBezTo>
                    <a:pt x="662" y="851"/>
                    <a:pt x="820" y="694"/>
                    <a:pt x="1009" y="694"/>
                  </a:cubicBezTo>
                  <a:close/>
                  <a:moveTo>
                    <a:pt x="1009" y="0"/>
                  </a:moveTo>
                  <a:cubicBezTo>
                    <a:pt x="473" y="0"/>
                    <a:pt x="1" y="473"/>
                    <a:pt x="1" y="1009"/>
                  </a:cubicBezTo>
                  <a:lnTo>
                    <a:pt x="1" y="6490"/>
                  </a:lnTo>
                  <a:cubicBezTo>
                    <a:pt x="1" y="7026"/>
                    <a:pt x="473" y="7499"/>
                    <a:pt x="1009" y="7499"/>
                  </a:cubicBezTo>
                  <a:lnTo>
                    <a:pt x="10618" y="7499"/>
                  </a:lnTo>
                  <a:cubicBezTo>
                    <a:pt x="11185" y="7499"/>
                    <a:pt x="11658" y="7026"/>
                    <a:pt x="11658" y="6490"/>
                  </a:cubicBezTo>
                  <a:lnTo>
                    <a:pt x="11658" y="1009"/>
                  </a:lnTo>
                  <a:cubicBezTo>
                    <a:pt x="11658" y="473"/>
                    <a:pt x="11217" y="0"/>
                    <a:pt x="10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994" name="Google Shape;1994;p40"/>
            <p:cNvSpPr/>
            <p:nvPr/>
          </p:nvSpPr>
          <p:spPr>
            <a:xfrm>
              <a:off x="-3137650" y="2273475"/>
              <a:ext cx="291450" cy="51200"/>
            </a:xfrm>
            <a:custGeom>
              <a:avLst/>
              <a:gdLst/>
              <a:ahLst/>
              <a:cxnLst/>
              <a:rect l="l" t="t" r="r" b="b"/>
              <a:pathLst>
                <a:path w="11658" h="2048" extrusionOk="0">
                  <a:moveTo>
                    <a:pt x="10618" y="662"/>
                  </a:moveTo>
                  <a:cubicBezTo>
                    <a:pt x="10838" y="662"/>
                    <a:pt x="10964" y="819"/>
                    <a:pt x="10964" y="1008"/>
                  </a:cubicBezTo>
                  <a:cubicBezTo>
                    <a:pt x="10964" y="1197"/>
                    <a:pt x="10838" y="1355"/>
                    <a:pt x="10618" y="1355"/>
                  </a:cubicBezTo>
                  <a:lnTo>
                    <a:pt x="6050" y="1355"/>
                  </a:lnTo>
                  <a:cubicBezTo>
                    <a:pt x="6113" y="1260"/>
                    <a:pt x="6113" y="1134"/>
                    <a:pt x="6113" y="1008"/>
                  </a:cubicBezTo>
                  <a:cubicBezTo>
                    <a:pt x="6113" y="882"/>
                    <a:pt x="6050" y="788"/>
                    <a:pt x="6050" y="662"/>
                  </a:cubicBezTo>
                  <a:close/>
                  <a:moveTo>
                    <a:pt x="5105" y="662"/>
                  </a:moveTo>
                  <a:cubicBezTo>
                    <a:pt x="5294" y="662"/>
                    <a:pt x="5451" y="819"/>
                    <a:pt x="5451" y="1008"/>
                  </a:cubicBezTo>
                  <a:cubicBezTo>
                    <a:pt x="5451" y="1229"/>
                    <a:pt x="5294" y="1386"/>
                    <a:pt x="5105" y="1386"/>
                  </a:cubicBezTo>
                  <a:lnTo>
                    <a:pt x="1009" y="1386"/>
                  </a:lnTo>
                  <a:cubicBezTo>
                    <a:pt x="820" y="1355"/>
                    <a:pt x="662" y="1229"/>
                    <a:pt x="662" y="1008"/>
                  </a:cubicBezTo>
                  <a:cubicBezTo>
                    <a:pt x="662" y="819"/>
                    <a:pt x="820" y="662"/>
                    <a:pt x="1009" y="662"/>
                  </a:cubicBezTo>
                  <a:close/>
                  <a:moveTo>
                    <a:pt x="1009" y="0"/>
                  </a:moveTo>
                  <a:cubicBezTo>
                    <a:pt x="473" y="0"/>
                    <a:pt x="1" y="473"/>
                    <a:pt x="1" y="1008"/>
                  </a:cubicBezTo>
                  <a:cubicBezTo>
                    <a:pt x="1" y="1575"/>
                    <a:pt x="473" y="2048"/>
                    <a:pt x="1009" y="2048"/>
                  </a:cubicBezTo>
                  <a:lnTo>
                    <a:pt x="10618" y="2048"/>
                  </a:lnTo>
                  <a:cubicBezTo>
                    <a:pt x="11185" y="2048"/>
                    <a:pt x="11658" y="1575"/>
                    <a:pt x="11658" y="1008"/>
                  </a:cubicBezTo>
                  <a:cubicBezTo>
                    <a:pt x="11658" y="473"/>
                    <a:pt x="11217" y="0"/>
                    <a:pt x="10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995" name="Google Shape;1995;p40"/>
            <p:cNvSpPr/>
            <p:nvPr/>
          </p:nvSpPr>
          <p:spPr>
            <a:xfrm>
              <a:off x="-3035250" y="2103000"/>
              <a:ext cx="104000" cy="118500"/>
            </a:xfrm>
            <a:custGeom>
              <a:avLst/>
              <a:gdLst/>
              <a:ahLst/>
              <a:cxnLst/>
              <a:rect l="l" t="t" r="r" b="b"/>
              <a:pathLst>
                <a:path w="4160" h="4740" extrusionOk="0">
                  <a:moveTo>
                    <a:pt x="662" y="896"/>
                  </a:moveTo>
                  <a:lnTo>
                    <a:pt x="3056" y="2346"/>
                  </a:lnTo>
                  <a:lnTo>
                    <a:pt x="662" y="3826"/>
                  </a:lnTo>
                  <a:lnTo>
                    <a:pt x="662" y="896"/>
                  </a:lnTo>
                  <a:close/>
                  <a:moveTo>
                    <a:pt x="322" y="1"/>
                  </a:moveTo>
                  <a:cubicBezTo>
                    <a:pt x="144" y="1"/>
                    <a:pt x="0" y="131"/>
                    <a:pt x="0" y="298"/>
                  </a:cubicBezTo>
                  <a:lnTo>
                    <a:pt x="0" y="4425"/>
                  </a:lnTo>
                  <a:cubicBezTo>
                    <a:pt x="0" y="4607"/>
                    <a:pt x="132" y="4740"/>
                    <a:pt x="301" y="4740"/>
                  </a:cubicBezTo>
                  <a:cubicBezTo>
                    <a:pt x="365" y="4740"/>
                    <a:pt x="435" y="4720"/>
                    <a:pt x="504" y="4677"/>
                  </a:cubicBezTo>
                  <a:lnTo>
                    <a:pt x="3939" y="2629"/>
                  </a:lnTo>
                  <a:cubicBezTo>
                    <a:pt x="4159" y="2535"/>
                    <a:pt x="4159" y="2219"/>
                    <a:pt x="3939" y="2093"/>
                  </a:cubicBezTo>
                  <a:lnTo>
                    <a:pt x="504" y="46"/>
                  </a:lnTo>
                  <a:cubicBezTo>
                    <a:pt x="443" y="15"/>
                    <a:pt x="381"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grpSp>
      <p:grpSp>
        <p:nvGrpSpPr>
          <p:cNvPr id="1996" name="Google Shape;1996;p40"/>
          <p:cNvGrpSpPr/>
          <p:nvPr/>
        </p:nvGrpSpPr>
        <p:grpSpPr>
          <a:xfrm>
            <a:off x="3441126" y="1350349"/>
            <a:ext cx="420796" cy="421770"/>
            <a:chOff x="-3137650" y="2408950"/>
            <a:chExt cx="291450" cy="292125"/>
          </a:xfrm>
        </p:grpSpPr>
        <p:sp>
          <p:nvSpPr>
            <p:cNvPr id="1997" name="Google Shape;1997;p40"/>
            <p:cNvSpPr/>
            <p:nvPr/>
          </p:nvSpPr>
          <p:spPr>
            <a:xfrm>
              <a:off x="-3137650" y="2408950"/>
              <a:ext cx="291450" cy="292125"/>
            </a:xfrm>
            <a:custGeom>
              <a:avLst/>
              <a:gdLst/>
              <a:ahLst/>
              <a:cxnLst/>
              <a:rect l="l" t="t" r="r" b="b"/>
              <a:pathLst>
                <a:path w="11658" h="11685" extrusionOk="0">
                  <a:moveTo>
                    <a:pt x="10618" y="662"/>
                  </a:moveTo>
                  <a:cubicBezTo>
                    <a:pt x="10807" y="662"/>
                    <a:pt x="10964" y="851"/>
                    <a:pt x="10964" y="1040"/>
                  </a:cubicBezTo>
                  <a:lnTo>
                    <a:pt x="10964" y="2741"/>
                  </a:lnTo>
                  <a:lnTo>
                    <a:pt x="662" y="2741"/>
                  </a:lnTo>
                  <a:lnTo>
                    <a:pt x="662" y="1040"/>
                  </a:lnTo>
                  <a:cubicBezTo>
                    <a:pt x="662" y="851"/>
                    <a:pt x="820" y="662"/>
                    <a:pt x="1009" y="662"/>
                  </a:cubicBezTo>
                  <a:close/>
                  <a:moveTo>
                    <a:pt x="10964" y="3403"/>
                  </a:moveTo>
                  <a:lnTo>
                    <a:pt x="10964" y="8601"/>
                  </a:lnTo>
                  <a:cubicBezTo>
                    <a:pt x="10964" y="8790"/>
                    <a:pt x="10838" y="8947"/>
                    <a:pt x="10618" y="8947"/>
                  </a:cubicBezTo>
                  <a:lnTo>
                    <a:pt x="10145" y="8947"/>
                  </a:lnTo>
                  <a:cubicBezTo>
                    <a:pt x="10208" y="8727"/>
                    <a:pt x="10240" y="8443"/>
                    <a:pt x="10240" y="8160"/>
                  </a:cubicBezTo>
                  <a:lnTo>
                    <a:pt x="10240" y="5860"/>
                  </a:lnTo>
                  <a:cubicBezTo>
                    <a:pt x="10240" y="5673"/>
                    <a:pt x="10058" y="5531"/>
                    <a:pt x="9868" y="5531"/>
                  </a:cubicBezTo>
                  <a:cubicBezTo>
                    <a:pt x="9835" y="5531"/>
                    <a:pt x="9801" y="5535"/>
                    <a:pt x="9767" y="5545"/>
                  </a:cubicBezTo>
                  <a:cubicBezTo>
                    <a:pt x="9545" y="5641"/>
                    <a:pt x="9341" y="5691"/>
                    <a:pt x="9142" y="5691"/>
                  </a:cubicBezTo>
                  <a:cubicBezTo>
                    <a:pt x="8693" y="5691"/>
                    <a:pt x="8275" y="5439"/>
                    <a:pt x="7751" y="4915"/>
                  </a:cubicBezTo>
                  <a:cubicBezTo>
                    <a:pt x="7688" y="4868"/>
                    <a:pt x="7601" y="4844"/>
                    <a:pt x="7515" y="4844"/>
                  </a:cubicBezTo>
                  <a:cubicBezTo>
                    <a:pt x="7428" y="4844"/>
                    <a:pt x="7341" y="4868"/>
                    <a:pt x="7278" y="4915"/>
                  </a:cubicBezTo>
                  <a:cubicBezTo>
                    <a:pt x="6753" y="5440"/>
                    <a:pt x="6334" y="5677"/>
                    <a:pt x="5884" y="5677"/>
                  </a:cubicBezTo>
                  <a:cubicBezTo>
                    <a:pt x="5686" y="5677"/>
                    <a:pt x="5483" y="5631"/>
                    <a:pt x="5262" y="5545"/>
                  </a:cubicBezTo>
                  <a:cubicBezTo>
                    <a:pt x="5229" y="5535"/>
                    <a:pt x="5195" y="5531"/>
                    <a:pt x="5161" y="5531"/>
                  </a:cubicBezTo>
                  <a:cubicBezTo>
                    <a:pt x="4971" y="5531"/>
                    <a:pt x="4789" y="5673"/>
                    <a:pt x="4789" y="5860"/>
                  </a:cubicBezTo>
                  <a:lnTo>
                    <a:pt x="4789" y="8160"/>
                  </a:lnTo>
                  <a:cubicBezTo>
                    <a:pt x="4789" y="8443"/>
                    <a:pt x="4821" y="8664"/>
                    <a:pt x="4884" y="8947"/>
                  </a:cubicBezTo>
                  <a:lnTo>
                    <a:pt x="1009" y="8947"/>
                  </a:lnTo>
                  <a:cubicBezTo>
                    <a:pt x="820" y="8947"/>
                    <a:pt x="662" y="8790"/>
                    <a:pt x="662" y="8601"/>
                  </a:cubicBezTo>
                  <a:lnTo>
                    <a:pt x="662" y="3403"/>
                  </a:lnTo>
                  <a:close/>
                  <a:moveTo>
                    <a:pt x="7152" y="5923"/>
                  </a:moveTo>
                  <a:lnTo>
                    <a:pt x="7152" y="10838"/>
                  </a:lnTo>
                  <a:cubicBezTo>
                    <a:pt x="6144" y="10365"/>
                    <a:pt x="5451" y="9357"/>
                    <a:pt x="5451" y="8160"/>
                  </a:cubicBezTo>
                  <a:lnTo>
                    <a:pt x="5451" y="6301"/>
                  </a:lnTo>
                  <a:cubicBezTo>
                    <a:pt x="5604" y="6330"/>
                    <a:pt x="5750" y="6344"/>
                    <a:pt x="5891" y="6344"/>
                  </a:cubicBezTo>
                  <a:cubicBezTo>
                    <a:pt x="6359" y="6344"/>
                    <a:pt x="6765" y="6189"/>
                    <a:pt x="7152" y="5923"/>
                  </a:cubicBezTo>
                  <a:close/>
                  <a:moveTo>
                    <a:pt x="7877" y="5923"/>
                  </a:moveTo>
                  <a:cubicBezTo>
                    <a:pt x="8242" y="6166"/>
                    <a:pt x="8644" y="6353"/>
                    <a:pt x="9128" y="6353"/>
                  </a:cubicBezTo>
                  <a:cubicBezTo>
                    <a:pt x="9271" y="6353"/>
                    <a:pt x="9420" y="6337"/>
                    <a:pt x="9578" y="6301"/>
                  </a:cubicBezTo>
                  <a:lnTo>
                    <a:pt x="9578" y="8160"/>
                  </a:lnTo>
                  <a:cubicBezTo>
                    <a:pt x="9547" y="9357"/>
                    <a:pt x="8885" y="10365"/>
                    <a:pt x="7877" y="10838"/>
                  </a:cubicBezTo>
                  <a:lnTo>
                    <a:pt x="7877" y="5923"/>
                  </a:lnTo>
                  <a:close/>
                  <a:moveTo>
                    <a:pt x="1009" y="0"/>
                  </a:moveTo>
                  <a:cubicBezTo>
                    <a:pt x="473" y="0"/>
                    <a:pt x="1" y="473"/>
                    <a:pt x="1" y="1040"/>
                  </a:cubicBezTo>
                  <a:lnTo>
                    <a:pt x="1" y="8601"/>
                  </a:lnTo>
                  <a:cubicBezTo>
                    <a:pt x="1" y="9136"/>
                    <a:pt x="473" y="9609"/>
                    <a:pt x="1009" y="9609"/>
                  </a:cubicBezTo>
                  <a:lnTo>
                    <a:pt x="5073" y="9609"/>
                  </a:lnTo>
                  <a:cubicBezTo>
                    <a:pt x="5199" y="9893"/>
                    <a:pt x="5357" y="10145"/>
                    <a:pt x="5514" y="10365"/>
                  </a:cubicBezTo>
                  <a:cubicBezTo>
                    <a:pt x="5987" y="10995"/>
                    <a:pt x="6617" y="11436"/>
                    <a:pt x="7404" y="11657"/>
                  </a:cubicBezTo>
                  <a:cubicBezTo>
                    <a:pt x="7446" y="11657"/>
                    <a:pt x="7488" y="11685"/>
                    <a:pt x="7530" y="11685"/>
                  </a:cubicBezTo>
                  <a:cubicBezTo>
                    <a:pt x="7551" y="11685"/>
                    <a:pt x="7572" y="11678"/>
                    <a:pt x="7593" y="11657"/>
                  </a:cubicBezTo>
                  <a:cubicBezTo>
                    <a:pt x="8350" y="11436"/>
                    <a:pt x="9011" y="10995"/>
                    <a:pt x="9484" y="10365"/>
                  </a:cubicBezTo>
                  <a:cubicBezTo>
                    <a:pt x="9641" y="10145"/>
                    <a:pt x="9799" y="9893"/>
                    <a:pt x="9925" y="9609"/>
                  </a:cubicBezTo>
                  <a:lnTo>
                    <a:pt x="10618" y="9609"/>
                  </a:lnTo>
                  <a:cubicBezTo>
                    <a:pt x="11185" y="9609"/>
                    <a:pt x="11658" y="9136"/>
                    <a:pt x="11658" y="8601"/>
                  </a:cubicBezTo>
                  <a:lnTo>
                    <a:pt x="11658" y="1040"/>
                  </a:lnTo>
                  <a:cubicBezTo>
                    <a:pt x="11658" y="473"/>
                    <a:pt x="11217" y="0"/>
                    <a:pt x="10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998" name="Google Shape;1998;p40"/>
            <p:cNvSpPr/>
            <p:nvPr/>
          </p:nvSpPr>
          <p:spPr>
            <a:xfrm>
              <a:off x="-3104575" y="24428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1999" name="Google Shape;1999;p40"/>
            <p:cNvSpPr/>
            <p:nvPr/>
          </p:nvSpPr>
          <p:spPr>
            <a:xfrm>
              <a:off x="-306990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000" name="Google Shape;2000;p40"/>
            <p:cNvSpPr/>
            <p:nvPr/>
          </p:nvSpPr>
          <p:spPr>
            <a:xfrm>
              <a:off x="-303525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001" name="Google Shape;2001;p40"/>
            <p:cNvSpPr/>
            <p:nvPr/>
          </p:nvSpPr>
          <p:spPr>
            <a:xfrm>
              <a:off x="-3002175" y="2442800"/>
              <a:ext cx="120525" cy="17350"/>
            </a:xfrm>
            <a:custGeom>
              <a:avLst/>
              <a:gdLst/>
              <a:ahLst/>
              <a:cxnLst/>
              <a:rect l="l" t="t" r="r" b="b"/>
              <a:pathLst>
                <a:path w="4821" h="694" extrusionOk="0">
                  <a:moveTo>
                    <a:pt x="347" y="1"/>
                  </a:moveTo>
                  <a:cubicBezTo>
                    <a:pt x="158" y="1"/>
                    <a:pt x="1" y="158"/>
                    <a:pt x="1" y="347"/>
                  </a:cubicBezTo>
                  <a:cubicBezTo>
                    <a:pt x="32" y="536"/>
                    <a:pt x="190" y="694"/>
                    <a:pt x="347" y="694"/>
                  </a:cubicBezTo>
                  <a:lnTo>
                    <a:pt x="4443" y="694"/>
                  </a:lnTo>
                  <a:cubicBezTo>
                    <a:pt x="4663" y="694"/>
                    <a:pt x="4821" y="536"/>
                    <a:pt x="4821" y="347"/>
                  </a:cubicBezTo>
                  <a:cubicBezTo>
                    <a:pt x="4821" y="158"/>
                    <a:pt x="4663" y="1"/>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grpSp>
      <p:grpSp>
        <p:nvGrpSpPr>
          <p:cNvPr id="2002" name="Google Shape;2002;p40"/>
          <p:cNvGrpSpPr/>
          <p:nvPr/>
        </p:nvGrpSpPr>
        <p:grpSpPr>
          <a:xfrm>
            <a:off x="7474630" y="1392635"/>
            <a:ext cx="421914" cy="420759"/>
            <a:chOff x="-2571737" y="2403625"/>
            <a:chExt cx="292225" cy="291425"/>
          </a:xfrm>
        </p:grpSpPr>
        <p:sp>
          <p:nvSpPr>
            <p:cNvPr id="2003" name="Google Shape;2003;p40"/>
            <p:cNvSpPr/>
            <p:nvPr/>
          </p:nvSpPr>
          <p:spPr>
            <a:xfrm>
              <a:off x="-2571737" y="2403625"/>
              <a:ext cx="292225" cy="291425"/>
            </a:xfrm>
            <a:custGeom>
              <a:avLst/>
              <a:gdLst/>
              <a:ahLst/>
              <a:cxnLst/>
              <a:rect l="l" t="t" r="r" b="b"/>
              <a:pathLst>
                <a:path w="11689" h="11657" extrusionOk="0">
                  <a:moveTo>
                    <a:pt x="9547" y="725"/>
                  </a:moveTo>
                  <a:cubicBezTo>
                    <a:pt x="9704" y="725"/>
                    <a:pt x="9830" y="788"/>
                    <a:pt x="9893" y="914"/>
                  </a:cubicBezTo>
                  <a:lnTo>
                    <a:pt x="10681" y="2772"/>
                  </a:lnTo>
                  <a:lnTo>
                    <a:pt x="1135" y="2772"/>
                  </a:lnTo>
                  <a:lnTo>
                    <a:pt x="1891" y="914"/>
                  </a:lnTo>
                  <a:cubicBezTo>
                    <a:pt x="1922" y="788"/>
                    <a:pt x="2080" y="725"/>
                    <a:pt x="2206" y="725"/>
                  </a:cubicBezTo>
                  <a:close/>
                  <a:moveTo>
                    <a:pt x="10649" y="3403"/>
                  </a:moveTo>
                  <a:cubicBezTo>
                    <a:pt x="10870" y="3403"/>
                    <a:pt x="11027" y="3560"/>
                    <a:pt x="11027" y="3749"/>
                  </a:cubicBezTo>
                  <a:lnTo>
                    <a:pt x="11027" y="5167"/>
                  </a:lnTo>
                  <a:cubicBezTo>
                    <a:pt x="11027" y="5356"/>
                    <a:pt x="10870" y="5513"/>
                    <a:pt x="10649" y="5513"/>
                  </a:cubicBezTo>
                  <a:lnTo>
                    <a:pt x="1040" y="5513"/>
                  </a:lnTo>
                  <a:cubicBezTo>
                    <a:pt x="851" y="5513"/>
                    <a:pt x="694" y="5356"/>
                    <a:pt x="694" y="5167"/>
                  </a:cubicBezTo>
                  <a:lnTo>
                    <a:pt x="694" y="3749"/>
                  </a:lnTo>
                  <a:cubicBezTo>
                    <a:pt x="694" y="3560"/>
                    <a:pt x="851" y="3403"/>
                    <a:pt x="1040" y="3403"/>
                  </a:cubicBezTo>
                  <a:close/>
                  <a:moveTo>
                    <a:pt x="10681" y="6206"/>
                  </a:moveTo>
                  <a:cubicBezTo>
                    <a:pt x="10870" y="6238"/>
                    <a:pt x="11027" y="6364"/>
                    <a:pt x="11027" y="6553"/>
                  </a:cubicBezTo>
                  <a:lnTo>
                    <a:pt x="11027" y="7939"/>
                  </a:lnTo>
                  <a:cubicBezTo>
                    <a:pt x="11027" y="8128"/>
                    <a:pt x="10870" y="8286"/>
                    <a:pt x="10681" y="8286"/>
                  </a:cubicBezTo>
                  <a:lnTo>
                    <a:pt x="1072" y="8286"/>
                  </a:lnTo>
                  <a:cubicBezTo>
                    <a:pt x="851" y="8286"/>
                    <a:pt x="694" y="8128"/>
                    <a:pt x="694" y="7939"/>
                  </a:cubicBezTo>
                  <a:lnTo>
                    <a:pt x="694" y="6553"/>
                  </a:lnTo>
                  <a:cubicBezTo>
                    <a:pt x="694" y="6364"/>
                    <a:pt x="851" y="6206"/>
                    <a:pt x="1072" y="6206"/>
                  </a:cubicBezTo>
                  <a:close/>
                  <a:moveTo>
                    <a:pt x="10681" y="8947"/>
                  </a:moveTo>
                  <a:cubicBezTo>
                    <a:pt x="10870" y="8947"/>
                    <a:pt x="11027" y="9105"/>
                    <a:pt x="11027" y="9294"/>
                  </a:cubicBezTo>
                  <a:lnTo>
                    <a:pt x="11027" y="10680"/>
                  </a:lnTo>
                  <a:cubicBezTo>
                    <a:pt x="11027" y="10869"/>
                    <a:pt x="10870" y="11027"/>
                    <a:pt x="10681" y="11027"/>
                  </a:cubicBezTo>
                  <a:lnTo>
                    <a:pt x="1072" y="11027"/>
                  </a:lnTo>
                  <a:cubicBezTo>
                    <a:pt x="851" y="11027"/>
                    <a:pt x="694" y="10869"/>
                    <a:pt x="694" y="10680"/>
                  </a:cubicBezTo>
                  <a:lnTo>
                    <a:pt x="694" y="9294"/>
                  </a:lnTo>
                  <a:cubicBezTo>
                    <a:pt x="694" y="9105"/>
                    <a:pt x="851" y="8947"/>
                    <a:pt x="1072" y="8947"/>
                  </a:cubicBezTo>
                  <a:close/>
                  <a:moveTo>
                    <a:pt x="2174" y="0"/>
                  </a:moveTo>
                  <a:cubicBezTo>
                    <a:pt x="1733" y="0"/>
                    <a:pt x="1387" y="252"/>
                    <a:pt x="1229" y="630"/>
                  </a:cubicBezTo>
                  <a:lnTo>
                    <a:pt x="64" y="3403"/>
                  </a:lnTo>
                  <a:cubicBezTo>
                    <a:pt x="32" y="3529"/>
                    <a:pt x="0" y="3686"/>
                    <a:pt x="0" y="3781"/>
                  </a:cubicBezTo>
                  <a:lnTo>
                    <a:pt x="0" y="5198"/>
                  </a:lnTo>
                  <a:cubicBezTo>
                    <a:pt x="0" y="5482"/>
                    <a:pt x="127" y="5734"/>
                    <a:pt x="284" y="5860"/>
                  </a:cubicBezTo>
                  <a:cubicBezTo>
                    <a:pt x="127" y="6080"/>
                    <a:pt x="0" y="6301"/>
                    <a:pt x="0" y="6553"/>
                  </a:cubicBezTo>
                  <a:lnTo>
                    <a:pt x="0" y="7908"/>
                  </a:lnTo>
                  <a:cubicBezTo>
                    <a:pt x="0" y="8191"/>
                    <a:pt x="127" y="8443"/>
                    <a:pt x="284" y="8601"/>
                  </a:cubicBezTo>
                  <a:cubicBezTo>
                    <a:pt x="127" y="8790"/>
                    <a:pt x="0" y="9010"/>
                    <a:pt x="0" y="9262"/>
                  </a:cubicBezTo>
                  <a:lnTo>
                    <a:pt x="0" y="10649"/>
                  </a:lnTo>
                  <a:cubicBezTo>
                    <a:pt x="0" y="11184"/>
                    <a:pt x="473" y="11657"/>
                    <a:pt x="1009" y="11657"/>
                  </a:cubicBezTo>
                  <a:lnTo>
                    <a:pt x="10618" y="11657"/>
                  </a:lnTo>
                  <a:cubicBezTo>
                    <a:pt x="11185" y="11657"/>
                    <a:pt x="11657" y="11184"/>
                    <a:pt x="11657" y="10649"/>
                  </a:cubicBezTo>
                  <a:lnTo>
                    <a:pt x="11657" y="9262"/>
                  </a:lnTo>
                  <a:cubicBezTo>
                    <a:pt x="11657" y="8979"/>
                    <a:pt x="11531" y="8758"/>
                    <a:pt x="11374" y="8601"/>
                  </a:cubicBezTo>
                  <a:cubicBezTo>
                    <a:pt x="11531" y="8380"/>
                    <a:pt x="11657" y="8160"/>
                    <a:pt x="11657" y="7908"/>
                  </a:cubicBezTo>
                  <a:lnTo>
                    <a:pt x="11657" y="6553"/>
                  </a:lnTo>
                  <a:cubicBezTo>
                    <a:pt x="11657" y="6269"/>
                    <a:pt x="11531" y="6017"/>
                    <a:pt x="11374" y="5860"/>
                  </a:cubicBezTo>
                  <a:cubicBezTo>
                    <a:pt x="11531" y="5671"/>
                    <a:pt x="11657" y="5450"/>
                    <a:pt x="11657" y="5198"/>
                  </a:cubicBezTo>
                  <a:lnTo>
                    <a:pt x="11657" y="3781"/>
                  </a:lnTo>
                  <a:lnTo>
                    <a:pt x="11689" y="3781"/>
                  </a:lnTo>
                  <a:cubicBezTo>
                    <a:pt x="11689" y="3686"/>
                    <a:pt x="11657" y="3529"/>
                    <a:pt x="11594" y="3403"/>
                  </a:cubicBezTo>
                  <a:lnTo>
                    <a:pt x="10460" y="630"/>
                  </a:lnTo>
                  <a:cubicBezTo>
                    <a:pt x="10303" y="252"/>
                    <a:pt x="9925" y="0"/>
                    <a:pt x="95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004" name="Google Shape;2004;p40"/>
            <p:cNvSpPr/>
            <p:nvPr/>
          </p:nvSpPr>
          <p:spPr>
            <a:xfrm>
              <a:off x="-2485967" y="2649150"/>
              <a:ext cx="173300" cy="18150"/>
            </a:xfrm>
            <a:custGeom>
              <a:avLst/>
              <a:gdLst/>
              <a:ahLst/>
              <a:cxnLst/>
              <a:rect l="l" t="t" r="r" b="b"/>
              <a:pathLst>
                <a:path w="6932" h="726" extrusionOk="0">
                  <a:moveTo>
                    <a:pt x="378" y="1"/>
                  </a:moveTo>
                  <a:cubicBezTo>
                    <a:pt x="158" y="1"/>
                    <a:pt x="0" y="159"/>
                    <a:pt x="0" y="379"/>
                  </a:cubicBezTo>
                  <a:cubicBezTo>
                    <a:pt x="0" y="568"/>
                    <a:pt x="158" y="726"/>
                    <a:pt x="378" y="726"/>
                  </a:cubicBezTo>
                  <a:lnTo>
                    <a:pt x="6585" y="726"/>
                  </a:lnTo>
                  <a:cubicBezTo>
                    <a:pt x="6774" y="726"/>
                    <a:pt x="6931" y="568"/>
                    <a:pt x="6931" y="379"/>
                  </a:cubicBezTo>
                  <a:cubicBezTo>
                    <a:pt x="6931" y="159"/>
                    <a:pt x="6774" y="1"/>
                    <a:pt x="6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005" name="Google Shape;2005;p40"/>
            <p:cNvSpPr/>
            <p:nvPr/>
          </p:nvSpPr>
          <p:spPr>
            <a:xfrm>
              <a:off x="-2485967" y="2511325"/>
              <a:ext cx="173300" cy="18150"/>
            </a:xfrm>
            <a:custGeom>
              <a:avLst/>
              <a:gdLst/>
              <a:ahLst/>
              <a:cxnLst/>
              <a:rect l="l" t="t" r="r" b="b"/>
              <a:pathLst>
                <a:path w="6932" h="726" extrusionOk="0">
                  <a:moveTo>
                    <a:pt x="378" y="1"/>
                  </a:moveTo>
                  <a:cubicBezTo>
                    <a:pt x="158" y="1"/>
                    <a:pt x="0" y="158"/>
                    <a:pt x="0" y="379"/>
                  </a:cubicBezTo>
                  <a:cubicBezTo>
                    <a:pt x="0" y="568"/>
                    <a:pt x="158" y="725"/>
                    <a:pt x="378" y="725"/>
                  </a:cubicBezTo>
                  <a:lnTo>
                    <a:pt x="6585" y="725"/>
                  </a:lnTo>
                  <a:cubicBezTo>
                    <a:pt x="6774" y="725"/>
                    <a:pt x="6931" y="568"/>
                    <a:pt x="6931" y="379"/>
                  </a:cubicBezTo>
                  <a:cubicBezTo>
                    <a:pt x="6931" y="158"/>
                    <a:pt x="6774" y="1"/>
                    <a:pt x="6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006" name="Google Shape;2006;p40"/>
            <p:cNvSpPr/>
            <p:nvPr/>
          </p:nvSpPr>
          <p:spPr>
            <a:xfrm>
              <a:off x="-2540185" y="2511325"/>
              <a:ext cx="18125" cy="18925"/>
            </a:xfrm>
            <a:custGeom>
              <a:avLst/>
              <a:gdLst/>
              <a:ahLst/>
              <a:cxnLst/>
              <a:rect l="l" t="t" r="r" b="b"/>
              <a:pathLst>
                <a:path w="725" h="757" extrusionOk="0">
                  <a:moveTo>
                    <a:pt x="378" y="1"/>
                  </a:moveTo>
                  <a:cubicBezTo>
                    <a:pt x="158" y="1"/>
                    <a:pt x="0" y="158"/>
                    <a:pt x="0" y="379"/>
                  </a:cubicBezTo>
                  <a:cubicBezTo>
                    <a:pt x="0" y="568"/>
                    <a:pt x="158" y="757"/>
                    <a:pt x="378" y="757"/>
                  </a:cubicBezTo>
                  <a:cubicBezTo>
                    <a:pt x="567" y="757"/>
                    <a:pt x="725" y="568"/>
                    <a:pt x="725" y="379"/>
                  </a:cubicBezTo>
                  <a:cubicBezTo>
                    <a:pt x="725" y="158"/>
                    <a:pt x="567"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007" name="Google Shape;2007;p40"/>
            <p:cNvSpPr/>
            <p:nvPr/>
          </p:nvSpPr>
          <p:spPr>
            <a:xfrm>
              <a:off x="-2485579" y="2580625"/>
              <a:ext cx="172525" cy="17350"/>
            </a:xfrm>
            <a:custGeom>
              <a:avLst/>
              <a:gdLst/>
              <a:ahLst/>
              <a:cxnLst/>
              <a:rect l="l" t="t" r="r" b="b"/>
              <a:pathLst>
                <a:path w="6901" h="694" extrusionOk="0">
                  <a:moveTo>
                    <a:pt x="347" y="0"/>
                  </a:moveTo>
                  <a:cubicBezTo>
                    <a:pt x="158" y="0"/>
                    <a:pt x="1" y="158"/>
                    <a:pt x="1" y="347"/>
                  </a:cubicBezTo>
                  <a:cubicBezTo>
                    <a:pt x="32" y="536"/>
                    <a:pt x="158" y="693"/>
                    <a:pt x="347" y="693"/>
                  </a:cubicBezTo>
                  <a:lnTo>
                    <a:pt x="6554" y="693"/>
                  </a:lnTo>
                  <a:cubicBezTo>
                    <a:pt x="6774" y="693"/>
                    <a:pt x="6900" y="536"/>
                    <a:pt x="6900" y="347"/>
                  </a:cubicBezTo>
                  <a:cubicBezTo>
                    <a:pt x="6900" y="158"/>
                    <a:pt x="6774" y="0"/>
                    <a:pt x="6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008" name="Google Shape;2008;p40"/>
            <p:cNvSpPr/>
            <p:nvPr/>
          </p:nvSpPr>
          <p:spPr>
            <a:xfrm>
              <a:off x="-2540185" y="25806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009" name="Google Shape;2009;p40"/>
            <p:cNvSpPr/>
            <p:nvPr/>
          </p:nvSpPr>
          <p:spPr>
            <a:xfrm>
              <a:off x="-2540185" y="2649150"/>
              <a:ext cx="18125" cy="18150"/>
            </a:xfrm>
            <a:custGeom>
              <a:avLst/>
              <a:gdLst/>
              <a:ahLst/>
              <a:cxnLst/>
              <a:rect l="l" t="t" r="r" b="b"/>
              <a:pathLst>
                <a:path w="725" h="726" extrusionOk="0">
                  <a:moveTo>
                    <a:pt x="378" y="1"/>
                  </a:moveTo>
                  <a:cubicBezTo>
                    <a:pt x="158" y="1"/>
                    <a:pt x="0" y="159"/>
                    <a:pt x="0" y="379"/>
                  </a:cubicBezTo>
                  <a:cubicBezTo>
                    <a:pt x="0" y="568"/>
                    <a:pt x="158" y="726"/>
                    <a:pt x="378" y="726"/>
                  </a:cubicBezTo>
                  <a:cubicBezTo>
                    <a:pt x="567" y="726"/>
                    <a:pt x="725" y="568"/>
                    <a:pt x="725" y="379"/>
                  </a:cubicBezTo>
                  <a:cubicBezTo>
                    <a:pt x="725" y="159"/>
                    <a:pt x="567"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grpSp>
      <p:sp>
        <p:nvSpPr>
          <p:cNvPr id="45" name="Google Shape;1986;p40">
            <a:extLst>
              <a:ext uri="{FF2B5EF4-FFF2-40B4-BE49-F238E27FC236}">
                <a16:creationId xmlns:a16="http://schemas.microsoft.com/office/drawing/2014/main" id="{451108CE-3EBF-4842-9312-ADCFF813AE71}"/>
              </a:ext>
            </a:extLst>
          </p:cNvPr>
          <p:cNvSpPr txBox="1">
            <a:spLocks/>
          </p:cNvSpPr>
          <p:nvPr/>
        </p:nvSpPr>
        <p:spPr>
          <a:xfrm>
            <a:off x="4673490" y="1773918"/>
            <a:ext cx="2286218" cy="32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r>
              <a:rPr lang="es-CO" sz="1400" dirty="0">
                <a:solidFill>
                  <a:schemeClr val="bg2"/>
                </a:solidFill>
              </a:rPr>
              <a:t>Espacios Académicos de Posgrado </a:t>
            </a:r>
          </a:p>
        </p:txBody>
      </p:sp>
      <p:sp>
        <p:nvSpPr>
          <p:cNvPr id="48" name="Google Shape;1986;p40">
            <a:extLst>
              <a:ext uri="{FF2B5EF4-FFF2-40B4-BE49-F238E27FC236}">
                <a16:creationId xmlns:a16="http://schemas.microsoft.com/office/drawing/2014/main" id="{01C29D11-C030-4935-ADB6-21D2AF53FE55}"/>
              </a:ext>
            </a:extLst>
          </p:cNvPr>
          <p:cNvSpPr txBox="1">
            <a:spLocks/>
          </p:cNvSpPr>
          <p:nvPr/>
        </p:nvSpPr>
        <p:spPr>
          <a:xfrm>
            <a:off x="575963" y="1761596"/>
            <a:ext cx="2286218" cy="32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r>
              <a:rPr lang="es-CO" sz="1400" dirty="0">
                <a:solidFill>
                  <a:schemeClr val="bg2"/>
                </a:solidFill>
              </a:rPr>
              <a:t>Producción académica</a:t>
            </a:r>
          </a:p>
        </p:txBody>
      </p:sp>
      <p:sp>
        <p:nvSpPr>
          <p:cNvPr id="49" name="Google Shape;1986;p40">
            <a:extLst>
              <a:ext uri="{FF2B5EF4-FFF2-40B4-BE49-F238E27FC236}">
                <a16:creationId xmlns:a16="http://schemas.microsoft.com/office/drawing/2014/main" id="{C7134C4E-274B-448D-BB15-6BF1C68A27FE}"/>
              </a:ext>
            </a:extLst>
          </p:cNvPr>
          <p:cNvSpPr txBox="1">
            <a:spLocks/>
          </p:cNvSpPr>
          <p:nvPr/>
        </p:nvSpPr>
        <p:spPr>
          <a:xfrm>
            <a:off x="559723" y="3223479"/>
            <a:ext cx="2286218" cy="32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r>
              <a:rPr lang="es-CO" sz="1400" dirty="0">
                <a:solidFill>
                  <a:schemeClr val="bg2"/>
                </a:solidFill>
              </a:rPr>
              <a:t>Investigación- innovación</a:t>
            </a:r>
          </a:p>
        </p:txBody>
      </p:sp>
      <p:sp>
        <p:nvSpPr>
          <p:cNvPr id="50" name="Google Shape;1986;p40">
            <a:extLst>
              <a:ext uri="{FF2B5EF4-FFF2-40B4-BE49-F238E27FC236}">
                <a16:creationId xmlns:a16="http://schemas.microsoft.com/office/drawing/2014/main" id="{E7A71866-C16F-458D-92D8-B98045C2DBE0}"/>
              </a:ext>
            </a:extLst>
          </p:cNvPr>
          <p:cNvSpPr txBox="1">
            <a:spLocks/>
          </p:cNvSpPr>
          <p:nvPr/>
        </p:nvSpPr>
        <p:spPr>
          <a:xfrm>
            <a:off x="2667630" y="3217753"/>
            <a:ext cx="2286218" cy="32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r>
              <a:rPr lang="es-CO" sz="1400" dirty="0">
                <a:solidFill>
                  <a:schemeClr val="bg2"/>
                </a:solidFill>
              </a:rPr>
              <a:t>Creación o interpretación</a:t>
            </a:r>
          </a:p>
        </p:txBody>
      </p:sp>
      <p:sp>
        <p:nvSpPr>
          <p:cNvPr id="51" name="Google Shape;1986;p40">
            <a:extLst>
              <a:ext uri="{FF2B5EF4-FFF2-40B4-BE49-F238E27FC236}">
                <a16:creationId xmlns:a16="http://schemas.microsoft.com/office/drawing/2014/main" id="{11C74255-D37B-4E8C-9245-6E53FBF3A9FF}"/>
              </a:ext>
            </a:extLst>
          </p:cNvPr>
          <p:cNvSpPr txBox="1">
            <a:spLocks/>
          </p:cNvSpPr>
          <p:nvPr/>
        </p:nvSpPr>
        <p:spPr>
          <a:xfrm>
            <a:off x="4910187" y="3217753"/>
            <a:ext cx="2286218" cy="32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2pPr>
            <a:lvl3pPr marR="0" lvl="2"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3pPr>
            <a:lvl4pPr marR="0" lvl="3"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4pPr>
            <a:lvl5pPr marR="0" lvl="4"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5pPr>
            <a:lvl6pPr marR="0" lvl="5"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6pPr>
            <a:lvl7pPr marR="0" lvl="6"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7pPr>
            <a:lvl8pPr marR="0" lvl="7"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8pPr>
            <a:lvl9pPr marR="0" lvl="8" algn="ctr" rtl="0">
              <a:lnSpc>
                <a:spcPct val="100000"/>
              </a:lnSpc>
              <a:spcBef>
                <a:spcPts val="0"/>
              </a:spcBef>
              <a:spcAft>
                <a:spcPts val="0"/>
              </a:spcAft>
              <a:buClr>
                <a:srgbClr val="000000"/>
              </a:buClr>
              <a:buFont typeface="Arial"/>
              <a:buNone/>
              <a:defRPr sz="1800" b="0" i="0" u="none" strike="noStrike" cap="none">
                <a:solidFill>
                  <a:schemeClr val="accent1"/>
                </a:solidFill>
                <a:latin typeface="Barlow Semi Condensed Medium"/>
                <a:ea typeface="Barlow Semi Condensed Medium"/>
                <a:cs typeface="Barlow Semi Condensed Medium"/>
                <a:sym typeface="Barlow Semi Condensed Medium"/>
              </a:defRPr>
            </a:lvl9pPr>
          </a:lstStyle>
          <a:p>
            <a:r>
              <a:rPr lang="es-CO" sz="1400" dirty="0">
                <a:solidFill>
                  <a:schemeClr val="bg2"/>
                </a:solidFill>
              </a:rPr>
              <a:t>Proyecto de Emprendimiento</a:t>
            </a:r>
          </a:p>
        </p:txBody>
      </p:sp>
      <p:pic>
        <p:nvPicPr>
          <p:cNvPr id="11" name="Gráfico 10" descr="Paleta">
            <a:extLst>
              <a:ext uri="{FF2B5EF4-FFF2-40B4-BE49-F238E27FC236}">
                <a16:creationId xmlns:a16="http://schemas.microsoft.com/office/drawing/2014/main" id="{B18AA30A-811F-44CF-93EB-BDB78FE459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1418" y="2660751"/>
            <a:ext cx="733334" cy="733334"/>
          </a:xfrm>
          <a:prstGeom prst="rect">
            <a:avLst/>
          </a:prstGeom>
        </p:spPr>
      </p:pic>
      <p:grpSp>
        <p:nvGrpSpPr>
          <p:cNvPr id="54" name="Google Shape;1981;p40">
            <a:extLst>
              <a:ext uri="{FF2B5EF4-FFF2-40B4-BE49-F238E27FC236}">
                <a16:creationId xmlns:a16="http://schemas.microsoft.com/office/drawing/2014/main" id="{2462FF80-4AB7-4844-969D-0C5C6828EA9F}"/>
              </a:ext>
            </a:extLst>
          </p:cNvPr>
          <p:cNvGrpSpPr/>
          <p:nvPr/>
        </p:nvGrpSpPr>
        <p:grpSpPr>
          <a:xfrm>
            <a:off x="7673103" y="2400314"/>
            <a:ext cx="175013" cy="27000"/>
            <a:chOff x="5662375" y="212375"/>
            <a:chExt cx="175013" cy="27000"/>
          </a:xfrm>
        </p:grpSpPr>
        <p:sp>
          <p:nvSpPr>
            <p:cNvPr id="55" name="Google Shape;1982;p40">
              <a:extLst>
                <a:ext uri="{FF2B5EF4-FFF2-40B4-BE49-F238E27FC236}">
                  <a16:creationId xmlns:a16="http://schemas.microsoft.com/office/drawing/2014/main" id="{06906877-2694-4E7C-B52B-83A7A522AD70}"/>
                </a:ext>
              </a:extLst>
            </p:cNvPr>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56" name="Google Shape;1983;p40">
              <a:extLst>
                <a:ext uri="{FF2B5EF4-FFF2-40B4-BE49-F238E27FC236}">
                  <a16:creationId xmlns:a16="http://schemas.microsoft.com/office/drawing/2014/main" id="{F416607E-11BE-4422-BFF6-6CAABEF33936}"/>
                </a:ext>
              </a:extLst>
            </p:cNvPr>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57" name="Google Shape;1984;p40">
              <a:extLst>
                <a:ext uri="{FF2B5EF4-FFF2-40B4-BE49-F238E27FC236}">
                  <a16:creationId xmlns:a16="http://schemas.microsoft.com/office/drawing/2014/main" id="{76D35C6E-C151-4107-9900-1D0980560A2C}"/>
                </a:ext>
              </a:extLst>
            </p:cNvPr>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nvGrpSpPr>
          <p:cNvPr id="58" name="Google Shape;1981;p40">
            <a:extLst>
              <a:ext uri="{FF2B5EF4-FFF2-40B4-BE49-F238E27FC236}">
                <a16:creationId xmlns:a16="http://schemas.microsoft.com/office/drawing/2014/main" id="{417EA013-6A5E-4448-82A9-F93CB541379A}"/>
              </a:ext>
            </a:extLst>
          </p:cNvPr>
          <p:cNvGrpSpPr/>
          <p:nvPr/>
        </p:nvGrpSpPr>
        <p:grpSpPr>
          <a:xfrm>
            <a:off x="1512878" y="3943084"/>
            <a:ext cx="175013" cy="27000"/>
            <a:chOff x="5662375" y="212375"/>
            <a:chExt cx="175013" cy="27000"/>
          </a:xfrm>
        </p:grpSpPr>
        <p:sp>
          <p:nvSpPr>
            <p:cNvPr id="59" name="Google Shape;1982;p40">
              <a:extLst>
                <a:ext uri="{FF2B5EF4-FFF2-40B4-BE49-F238E27FC236}">
                  <a16:creationId xmlns:a16="http://schemas.microsoft.com/office/drawing/2014/main" id="{244F128F-BDC0-428F-B97C-06EEACA575E8}"/>
                </a:ext>
              </a:extLst>
            </p:cNvPr>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60" name="Google Shape;1983;p40">
              <a:extLst>
                <a:ext uri="{FF2B5EF4-FFF2-40B4-BE49-F238E27FC236}">
                  <a16:creationId xmlns:a16="http://schemas.microsoft.com/office/drawing/2014/main" id="{4ADDA57D-5450-42F7-AA07-6F3FD98D05A1}"/>
                </a:ext>
              </a:extLst>
            </p:cNvPr>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61" name="Google Shape;1984;p40">
              <a:extLst>
                <a:ext uri="{FF2B5EF4-FFF2-40B4-BE49-F238E27FC236}">
                  <a16:creationId xmlns:a16="http://schemas.microsoft.com/office/drawing/2014/main" id="{14E20E14-E812-4898-A1C8-2CABF9BD421A}"/>
                </a:ext>
              </a:extLst>
            </p:cNvPr>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nvGrpSpPr>
          <p:cNvPr id="62" name="Google Shape;1981;p40">
            <a:extLst>
              <a:ext uri="{FF2B5EF4-FFF2-40B4-BE49-F238E27FC236}">
                <a16:creationId xmlns:a16="http://schemas.microsoft.com/office/drawing/2014/main" id="{E607AF95-4D98-4135-A1E3-FC6017941594}"/>
              </a:ext>
            </a:extLst>
          </p:cNvPr>
          <p:cNvGrpSpPr/>
          <p:nvPr/>
        </p:nvGrpSpPr>
        <p:grpSpPr>
          <a:xfrm>
            <a:off x="3601888" y="4090355"/>
            <a:ext cx="175013" cy="27000"/>
            <a:chOff x="5662375" y="212375"/>
            <a:chExt cx="175013" cy="27000"/>
          </a:xfrm>
        </p:grpSpPr>
        <p:sp>
          <p:nvSpPr>
            <p:cNvPr id="63" name="Google Shape;1982;p40">
              <a:extLst>
                <a:ext uri="{FF2B5EF4-FFF2-40B4-BE49-F238E27FC236}">
                  <a16:creationId xmlns:a16="http://schemas.microsoft.com/office/drawing/2014/main" id="{FE903FD0-B157-444E-8A82-EB26C4B75CB0}"/>
                </a:ext>
              </a:extLst>
            </p:cNvPr>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64" name="Google Shape;1983;p40">
              <a:extLst>
                <a:ext uri="{FF2B5EF4-FFF2-40B4-BE49-F238E27FC236}">
                  <a16:creationId xmlns:a16="http://schemas.microsoft.com/office/drawing/2014/main" id="{60C289C0-051A-4036-A58A-22E89C1F11B4}"/>
                </a:ext>
              </a:extLst>
            </p:cNvPr>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65" name="Google Shape;1984;p40">
              <a:extLst>
                <a:ext uri="{FF2B5EF4-FFF2-40B4-BE49-F238E27FC236}">
                  <a16:creationId xmlns:a16="http://schemas.microsoft.com/office/drawing/2014/main" id="{D6ECC3D1-020D-4FCB-99E9-8F5A6D82C19E}"/>
                </a:ext>
              </a:extLst>
            </p:cNvPr>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grpSp>
        <p:nvGrpSpPr>
          <p:cNvPr id="66" name="Google Shape;1981;p40">
            <a:extLst>
              <a:ext uri="{FF2B5EF4-FFF2-40B4-BE49-F238E27FC236}">
                <a16:creationId xmlns:a16="http://schemas.microsoft.com/office/drawing/2014/main" id="{76A3E49C-654F-4E4A-9926-54534E4042E8}"/>
              </a:ext>
            </a:extLst>
          </p:cNvPr>
          <p:cNvGrpSpPr/>
          <p:nvPr/>
        </p:nvGrpSpPr>
        <p:grpSpPr>
          <a:xfrm>
            <a:off x="5965789" y="4065850"/>
            <a:ext cx="175013" cy="27000"/>
            <a:chOff x="5662375" y="212375"/>
            <a:chExt cx="175013" cy="27000"/>
          </a:xfrm>
        </p:grpSpPr>
        <p:sp>
          <p:nvSpPr>
            <p:cNvPr id="67" name="Google Shape;1982;p40">
              <a:extLst>
                <a:ext uri="{FF2B5EF4-FFF2-40B4-BE49-F238E27FC236}">
                  <a16:creationId xmlns:a16="http://schemas.microsoft.com/office/drawing/2014/main" id="{AA3CAF59-2B41-429B-AB69-CAC6AF8773E9}"/>
                </a:ext>
              </a:extLst>
            </p:cNvPr>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68" name="Google Shape;1983;p40">
              <a:extLst>
                <a:ext uri="{FF2B5EF4-FFF2-40B4-BE49-F238E27FC236}">
                  <a16:creationId xmlns:a16="http://schemas.microsoft.com/office/drawing/2014/main" id="{0D523072-A9EC-42E3-A732-A7B5861C62FA}"/>
                </a:ext>
              </a:extLst>
            </p:cNvPr>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sp>
          <p:nvSpPr>
            <p:cNvPr id="69" name="Google Shape;1984;p40">
              <a:extLst>
                <a:ext uri="{FF2B5EF4-FFF2-40B4-BE49-F238E27FC236}">
                  <a16:creationId xmlns:a16="http://schemas.microsoft.com/office/drawing/2014/main" id="{AB6CCF3A-B940-4028-BEFC-FB822AE2575A}"/>
                </a:ext>
              </a:extLst>
            </p:cNvPr>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95959"/>
                </a:solidFill>
              </a:endParaRPr>
            </a:p>
          </p:txBody>
        </p:sp>
      </p:grpSp>
      <p:pic>
        <p:nvPicPr>
          <p:cNvPr id="13" name="Gráfico 12" descr="Lupa">
            <a:extLst>
              <a:ext uri="{FF2B5EF4-FFF2-40B4-BE49-F238E27FC236}">
                <a16:creationId xmlns:a16="http://schemas.microsoft.com/office/drawing/2014/main" id="{8FB9C08A-350C-4D3F-8526-5E56F200F6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6665" y="2671979"/>
            <a:ext cx="652334" cy="652334"/>
          </a:xfrm>
          <a:prstGeom prst="rect">
            <a:avLst/>
          </a:prstGeom>
        </p:spPr>
      </p:pic>
      <p:pic>
        <p:nvPicPr>
          <p:cNvPr id="15" name="Gráfico 14" descr="Birrete">
            <a:extLst>
              <a:ext uri="{FF2B5EF4-FFF2-40B4-BE49-F238E27FC236}">
                <a16:creationId xmlns:a16="http://schemas.microsoft.com/office/drawing/2014/main" id="{EE0CBF39-60C2-4B3F-8973-C11BAE4565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0208" y="1202497"/>
            <a:ext cx="743679" cy="743679"/>
          </a:xfrm>
          <a:prstGeom prst="rect">
            <a:avLst/>
          </a:prstGeom>
        </p:spPr>
      </p:pic>
      <p:pic>
        <p:nvPicPr>
          <p:cNvPr id="17" name="Gráfico 16" descr="Crecimiento empresarial">
            <a:extLst>
              <a:ext uri="{FF2B5EF4-FFF2-40B4-BE49-F238E27FC236}">
                <a16:creationId xmlns:a16="http://schemas.microsoft.com/office/drawing/2014/main" id="{A6824A5B-8F28-4991-B39C-6F0232ED52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92479" y="2707985"/>
            <a:ext cx="638866" cy="6388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BC46E776-1AD9-44E6-871F-9968009DD793}"/>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0" name="Google Shape;1952;p39">
            <a:extLst>
              <a:ext uri="{FF2B5EF4-FFF2-40B4-BE49-F238E27FC236}">
                <a16:creationId xmlns:a16="http://schemas.microsoft.com/office/drawing/2014/main" id="{683D2D85-8C14-47FD-A55C-31C4E827E378}"/>
              </a:ext>
            </a:extLst>
          </p:cNvPr>
          <p:cNvGrpSpPr/>
          <p:nvPr/>
        </p:nvGrpSpPr>
        <p:grpSpPr>
          <a:xfrm>
            <a:off x="4137470" y="153271"/>
            <a:ext cx="909838" cy="917959"/>
            <a:chOff x="3614228" y="234880"/>
            <a:chExt cx="1915500" cy="1915500"/>
          </a:xfrm>
        </p:grpSpPr>
        <p:sp>
          <p:nvSpPr>
            <p:cNvPr id="21" name="Google Shape;1953;p39">
              <a:extLst>
                <a:ext uri="{FF2B5EF4-FFF2-40B4-BE49-F238E27FC236}">
                  <a16:creationId xmlns:a16="http://schemas.microsoft.com/office/drawing/2014/main" id="{E3400F30-9594-44ED-B733-84D46B333EC4}"/>
                </a:ext>
              </a:extLst>
            </p:cNvPr>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954;p39">
              <a:extLst>
                <a:ext uri="{FF2B5EF4-FFF2-40B4-BE49-F238E27FC236}">
                  <a16:creationId xmlns:a16="http://schemas.microsoft.com/office/drawing/2014/main" id="{C2ED8298-C846-4137-A621-586640113345}"/>
                </a:ext>
              </a:extLst>
            </p:cNvPr>
            <p:cNvSpPr/>
            <p:nvPr/>
          </p:nvSpPr>
          <p:spPr>
            <a:xfrm>
              <a:off x="3869976" y="482867"/>
              <a:ext cx="1404000" cy="1403999"/>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4" name="Google Shape;1968;p39">
            <a:extLst>
              <a:ext uri="{FF2B5EF4-FFF2-40B4-BE49-F238E27FC236}">
                <a16:creationId xmlns:a16="http://schemas.microsoft.com/office/drawing/2014/main" id="{5961CD09-C350-4CF1-B2A6-A139F1258975}"/>
              </a:ext>
            </a:extLst>
          </p:cNvPr>
          <p:cNvSpPr txBox="1">
            <a:spLocks/>
          </p:cNvSpPr>
          <p:nvPr/>
        </p:nvSpPr>
        <p:spPr>
          <a:xfrm>
            <a:off x="876958" y="1464909"/>
            <a:ext cx="3315759" cy="22600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Font typeface="+mj-lt"/>
              <a:buAutoNum type="arabicPeriod"/>
            </a:pPr>
            <a:r>
              <a:rPr lang="es-MX" sz="1200">
                <a:solidFill>
                  <a:schemeClr val="dk2"/>
                </a:solidFill>
                <a:latin typeface="Barlow Semi Condensed"/>
                <a:ea typeface="Barlow Semi Condensed"/>
                <a:cs typeface="Barlow Semi Condensed"/>
                <a:sym typeface="Barlow Semi Condensed"/>
              </a:rPr>
              <a:t>Práctica social, cultural, empresarial o de introducción a su quehacer profesional en una entidad.</a:t>
            </a:r>
          </a:p>
          <a:p>
            <a:pPr marL="342900" indent="-342900" algn="just">
              <a:buFont typeface="+mj-lt"/>
              <a:buAutoNum type="arabicPeriod"/>
            </a:pPr>
            <a:endParaRPr lang="es-MX" sz="1200">
              <a:solidFill>
                <a:schemeClr val="dk2"/>
              </a:solidFill>
              <a:latin typeface="Barlow Semi Condensed"/>
              <a:ea typeface="Barlow Semi Condensed"/>
              <a:cs typeface="Barlow Semi Condensed"/>
              <a:sym typeface="Barlow Semi Condensed"/>
            </a:endParaRPr>
          </a:p>
          <a:p>
            <a:pPr marL="342900" indent="-342900" algn="just">
              <a:buFont typeface="+mj-lt"/>
              <a:buAutoNum type="arabicPeriod"/>
            </a:pPr>
            <a:r>
              <a:rPr lang="es-MX" sz="1200">
                <a:solidFill>
                  <a:schemeClr val="dk2"/>
                </a:solidFill>
                <a:latin typeface="Barlow Semi Condensed"/>
                <a:ea typeface="Barlow Semi Condensed"/>
                <a:cs typeface="Barlow Semi Condensed"/>
                <a:sym typeface="Barlow Semi Condensed"/>
              </a:rPr>
              <a:t>Mínimo 384 horas, durante máximo 6 meses. Comprende trabajo de grado I y II.</a:t>
            </a:r>
          </a:p>
          <a:p>
            <a:pPr marL="342900" indent="-342900" algn="just">
              <a:buFont typeface="+mj-lt"/>
              <a:buAutoNum type="arabicPeriod"/>
            </a:pPr>
            <a:endParaRPr lang="es-MX" sz="1200">
              <a:solidFill>
                <a:schemeClr val="dk2"/>
              </a:solidFill>
              <a:latin typeface="Barlow Semi Condensed"/>
              <a:ea typeface="Barlow Semi Condensed"/>
              <a:cs typeface="Barlow Semi Condensed"/>
              <a:sym typeface="Barlow Semi Condensed"/>
            </a:endParaRPr>
          </a:p>
          <a:p>
            <a:pPr marL="342900" indent="-342900" algn="just">
              <a:buFont typeface="+mj-lt"/>
              <a:buAutoNum type="arabicPeriod"/>
            </a:pPr>
            <a:r>
              <a:rPr lang="es-MX" sz="1200">
                <a:solidFill>
                  <a:schemeClr val="dk2"/>
                </a:solidFill>
                <a:latin typeface="Barlow Semi Condensed"/>
                <a:ea typeface="Barlow Semi Condensed"/>
                <a:cs typeface="Barlow Semi Condensed"/>
                <a:sym typeface="Barlow Semi Condensed"/>
              </a:rPr>
              <a:t>Máximo 2 estudiantes</a:t>
            </a:r>
          </a:p>
          <a:p>
            <a:pPr marL="342900" indent="-342900" algn="just">
              <a:buFont typeface="+mj-lt"/>
              <a:buAutoNum type="arabicPeriod"/>
            </a:pPr>
            <a:endParaRPr lang="es-MX" sz="1200">
              <a:solidFill>
                <a:schemeClr val="dk2"/>
              </a:solidFill>
              <a:latin typeface="Barlow Semi Condensed"/>
              <a:ea typeface="Barlow Semi Condensed"/>
              <a:cs typeface="Barlow Semi Condensed"/>
              <a:sym typeface="Barlow Semi Condensed"/>
            </a:endParaRPr>
          </a:p>
          <a:p>
            <a:pPr marL="342900" indent="-342900" algn="just">
              <a:buFont typeface="+mj-lt"/>
              <a:buAutoNum type="arabicPeriod"/>
            </a:pPr>
            <a:r>
              <a:rPr lang="es-MX" sz="1200">
                <a:solidFill>
                  <a:schemeClr val="dk2"/>
                </a:solidFill>
                <a:latin typeface="Barlow Semi Condensed"/>
                <a:ea typeface="Barlow Semi Condensed"/>
                <a:cs typeface="Barlow Semi Condensed"/>
                <a:sym typeface="Barlow Semi Condensed"/>
              </a:rPr>
              <a:t>No se podrá iniciar sin tener legalizada la afiliación a la ARL</a:t>
            </a:r>
            <a:endParaRPr lang="es-MX" sz="1200" dirty="0">
              <a:solidFill>
                <a:schemeClr val="dk2"/>
              </a:solidFill>
              <a:latin typeface="Barlow Semi Condensed"/>
              <a:ea typeface="Barlow Semi Condensed"/>
              <a:cs typeface="Barlow Semi Condensed"/>
              <a:sym typeface="Barlow Semi Condensed"/>
            </a:endParaRPr>
          </a:p>
        </p:txBody>
      </p:sp>
      <p:grpSp>
        <p:nvGrpSpPr>
          <p:cNvPr id="25" name="Google Shape;1996;p40">
            <a:extLst>
              <a:ext uri="{FF2B5EF4-FFF2-40B4-BE49-F238E27FC236}">
                <a16:creationId xmlns:a16="http://schemas.microsoft.com/office/drawing/2014/main" id="{529B41E0-C090-46F5-83F7-9A966CCC12A4}"/>
              </a:ext>
            </a:extLst>
          </p:cNvPr>
          <p:cNvGrpSpPr/>
          <p:nvPr/>
        </p:nvGrpSpPr>
        <p:grpSpPr>
          <a:xfrm>
            <a:off x="4374422" y="446152"/>
            <a:ext cx="435935" cy="414670"/>
            <a:chOff x="-3137650" y="2408950"/>
            <a:chExt cx="291450" cy="292125"/>
          </a:xfrm>
        </p:grpSpPr>
        <p:sp>
          <p:nvSpPr>
            <p:cNvPr id="26" name="Google Shape;1997;p40">
              <a:extLst>
                <a:ext uri="{FF2B5EF4-FFF2-40B4-BE49-F238E27FC236}">
                  <a16:creationId xmlns:a16="http://schemas.microsoft.com/office/drawing/2014/main" id="{6821BDB4-57A7-4201-A162-6076F5215D76}"/>
                </a:ext>
              </a:extLst>
            </p:cNvPr>
            <p:cNvSpPr/>
            <p:nvPr/>
          </p:nvSpPr>
          <p:spPr>
            <a:xfrm>
              <a:off x="-3137650" y="2408950"/>
              <a:ext cx="291450" cy="292125"/>
            </a:xfrm>
            <a:custGeom>
              <a:avLst/>
              <a:gdLst/>
              <a:ahLst/>
              <a:cxnLst/>
              <a:rect l="l" t="t" r="r" b="b"/>
              <a:pathLst>
                <a:path w="11658" h="11685" extrusionOk="0">
                  <a:moveTo>
                    <a:pt x="10618" y="662"/>
                  </a:moveTo>
                  <a:cubicBezTo>
                    <a:pt x="10807" y="662"/>
                    <a:pt x="10964" y="851"/>
                    <a:pt x="10964" y="1040"/>
                  </a:cubicBezTo>
                  <a:lnTo>
                    <a:pt x="10964" y="2741"/>
                  </a:lnTo>
                  <a:lnTo>
                    <a:pt x="662" y="2741"/>
                  </a:lnTo>
                  <a:lnTo>
                    <a:pt x="662" y="1040"/>
                  </a:lnTo>
                  <a:cubicBezTo>
                    <a:pt x="662" y="851"/>
                    <a:pt x="820" y="662"/>
                    <a:pt x="1009" y="662"/>
                  </a:cubicBezTo>
                  <a:close/>
                  <a:moveTo>
                    <a:pt x="10964" y="3403"/>
                  </a:moveTo>
                  <a:lnTo>
                    <a:pt x="10964" y="8601"/>
                  </a:lnTo>
                  <a:cubicBezTo>
                    <a:pt x="10964" y="8790"/>
                    <a:pt x="10838" y="8947"/>
                    <a:pt x="10618" y="8947"/>
                  </a:cubicBezTo>
                  <a:lnTo>
                    <a:pt x="10145" y="8947"/>
                  </a:lnTo>
                  <a:cubicBezTo>
                    <a:pt x="10208" y="8727"/>
                    <a:pt x="10240" y="8443"/>
                    <a:pt x="10240" y="8160"/>
                  </a:cubicBezTo>
                  <a:lnTo>
                    <a:pt x="10240" y="5860"/>
                  </a:lnTo>
                  <a:cubicBezTo>
                    <a:pt x="10240" y="5673"/>
                    <a:pt x="10058" y="5531"/>
                    <a:pt x="9868" y="5531"/>
                  </a:cubicBezTo>
                  <a:cubicBezTo>
                    <a:pt x="9835" y="5531"/>
                    <a:pt x="9801" y="5535"/>
                    <a:pt x="9767" y="5545"/>
                  </a:cubicBezTo>
                  <a:cubicBezTo>
                    <a:pt x="9545" y="5641"/>
                    <a:pt x="9341" y="5691"/>
                    <a:pt x="9142" y="5691"/>
                  </a:cubicBezTo>
                  <a:cubicBezTo>
                    <a:pt x="8693" y="5691"/>
                    <a:pt x="8275" y="5439"/>
                    <a:pt x="7751" y="4915"/>
                  </a:cubicBezTo>
                  <a:cubicBezTo>
                    <a:pt x="7688" y="4868"/>
                    <a:pt x="7601" y="4844"/>
                    <a:pt x="7515" y="4844"/>
                  </a:cubicBezTo>
                  <a:cubicBezTo>
                    <a:pt x="7428" y="4844"/>
                    <a:pt x="7341" y="4868"/>
                    <a:pt x="7278" y="4915"/>
                  </a:cubicBezTo>
                  <a:cubicBezTo>
                    <a:pt x="6753" y="5440"/>
                    <a:pt x="6334" y="5677"/>
                    <a:pt x="5884" y="5677"/>
                  </a:cubicBezTo>
                  <a:cubicBezTo>
                    <a:pt x="5686" y="5677"/>
                    <a:pt x="5483" y="5631"/>
                    <a:pt x="5262" y="5545"/>
                  </a:cubicBezTo>
                  <a:cubicBezTo>
                    <a:pt x="5229" y="5535"/>
                    <a:pt x="5195" y="5531"/>
                    <a:pt x="5161" y="5531"/>
                  </a:cubicBezTo>
                  <a:cubicBezTo>
                    <a:pt x="4971" y="5531"/>
                    <a:pt x="4789" y="5673"/>
                    <a:pt x="4789" y="5860"/>
                  </a:cubicBezTo>
                  <a:lnTo>
                    <a:pt x="4789" y="8160"/>
                  </a:lnTo>
                  <a:cubicBezTo>
                    <a:pt x="4789" y="8443"/>
                    <a:pt x="4821" y="8664"/>
                    <a:pt x="4884" y="8947"/>
                  </a:cubicBezTo>
                  <a:lnTo>
                    <a:pt x="1009" y="8947"/>
                  </a:lnTo>
                  <a:cubicBezTo>
                    <a:pt x="820" y="8947"/>
                    <a:pt x="662" y="8790"/>
                    <a:pt x="662" y="8601"/>
                  </a:cubicBezTo>
                  <a:lnTo>
                    <a:pt x="662" y="3403"/>
                  </a:lnTo>
                  <a:close/>
                  <a:moveTo>
                    <a:pt x="7152" y="5923"/>
                  </a:moveTo>
                  <a:lnTo>
                    <a:pt x="7152" y="10838"/>
                  </a:lnTo>
                  <a:cubicBezTo>
                    <a:pt x="6144" y="10365"/>
                    <a:pt x="5451" y="9357"/>
                    <a:pt x="5451" y="8160"/>
                  </a:cubicBezTo>
                  <a:lnTo>
                    <a:pt x="5451" y="6301"/>
                  </a:lnTo>
                  <a:cubicBezTo>
                    <a:pt x="5604" y="6330"/>
                    <a:pt x="5750" y="6344"/>
                    <a:pt x="5891" y="6344"/>
                  </a:cubicBezTo>
                  <a:cubicBezTo>
                    <a:pt x="6359" y="6344"/>
                    <a:pt x="6765" y="6189"/>
                    <a:pt x="7152" y="5923"/>
                  </a:cubicBezTo>
                  <a:close/>
                  <a:moveTo>
                    <a:pt x="7877" y="5923"/>
                  </a:moveTo>
                  <a:cubicBezTo>
                    <a:pt x="8242" y="6166"/>
                    <a:pt x="8644" y="6353"/>
                    <a:pt x="9128" y="6353"/>
                  </a:cubicBezTo>
                  <a:cubicBezTo>
                    <a:pt x="9271" y="6353"/>
                    <a:pt x="9420" y="6337"/>
                    <a:pt x="9578" y="6301"/>
                  </a:cubicBezTo>
                  <a:lnTo>
                    <a:pt x="9578" y="8160"/>
                  </a:lnTo>
                  <a:cubicBezTo>
                    <a:pt x="9547" y="9357"/>
                    <a:pt x="8885" y="10365"/>
                    <a:pt x="7877" y="10838"/>
                  </a:cubicBezTo>
                  <a:lnTo>
                    <a:pt x="7877" y="5923"/>
                  </a:lnTo>
                  <a:close/>
                  <a:moveTo>
                    <a:pt x="1009" y="0"/>
                  </a:moveTo>
                  <a:cubicBezTo>
                    <a:pt x="473" y="0"/>
                    <a:pt x="1" y="473"/>
                    <a:pt x="1" y="1040"/>
                  </a:cubicBezTo>
                  <a:lnTo>
                    <a:pt x="1" y="8601"/>
                  </a:lnTo>
                  <a:cubicBezTo>
                    <a:pt x="1" y="9136"/>
                    <a:pt x="473" y="9609"/>
                    <a:pt x="1009" y="9609"/>
                  </a:cubicBezTo>
                  <a:lnTo>
                    <a:pt x="5073" y="9609"/>
                  </a:lnTo>
                  <a:cubicBezTo>
                    <a:pt x="5199" y="9893"/>
                    <a:pt x="5357" y="10145"/>
                    <a:pt x="5514" y="10365"/>
                  </a:cubicBezTo>
                  <a:cubicBezTo>
                    <a:pt x="5987" y="10995"/>
                    <a:pt x="6617" y="11436"/>
                    <a:pt x="7404" y="11657"/>
                  </a:cubicBezTo>
                  <a:cubicBezTo>
                    <a:pt x="7446" y="11657"/>
                    <a:pt x="7488" y="11685"/>
                    <a:pt x="7530" y="11685"/>
                  </a:cubicBezTo>
                  <a:cubicBezTo>
                    <a:pt x="7551" y="11685"/>
                    <a:pt x="7572" y="11678"/>
                    <a:pt x="7593" y="11657"/>
                  </a:cubicBezTo>
                  <a:cubicBezTo>
                    <a:pt x="8350" y="11436"/>
                    <a:pt x="9011" y="10995"/>
                    <a:pt x="9484" y="10365"/>
                  </a:cubicBezTo>
                  <a:cubicBezTo>
                    <a:pt x="9641" y="10145"/>
                    <a:pt x="9799" y="9893"/>
                    <a:pt x="9925" y="9609"/>
                  </a:cubicBezTo>
                  <a:lnTo>
                    <a:pt x="10618" y="9609"/>
                  </a:lnTo>
                  <a:cubicBezTo>
                    <a:pt x="11185" y="9609"/>
                    <a:pt x="11658" y="9136"/>
                    <a:pt x="11658" y="8601"/>
                  </a:cubicBezTo>
                  <a:lnTo>
                    <a:pt x="11658" y="1040"/>
                  </a:lnTo>
                  <a:cubicBezTo>
                    <a:pt x="11658" y="473"/>
                    <a:pt x="11217" y="0"/>
                    <a:pt x="10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7" name="Google Shape;1998;p40">
              <a:extLst>
                <a:ext uri="{FF2B5EF4-FFF2-40B4-BE49-F238E27FC236}">
                  <a16:creationId xmlns:a16="http://schemas.microsoft.com/office/drawing/2014/main" id="{2D6A650D-BBBD-4882-B645-4E0E369902A7}"/>
                </a:ext>
              </a:extLst>
            </p:cNvPr>
            <p:cNvSpPr/>
            <p:nvPr/>
          </p:nvSpPr>
          <p:spPr>
            <a:xfrm>
              <a:off x="-3104575" y="24428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8" name="Google Shape;1999;p40">
              <a:extLst>
                <a:ext uri="{FF2B5EF4-FFF2-40B4-BE49-F238E27FC236}">
                  <a16:creationId xmlns:a16="http://schemas.microsoft.com/office/drawing/2014/main" id="{7DEA702B-1E19-45FC-ACE0-3C79CC194077}"/>
                </a:ext>
              </a:extLst>
            </p:cNvPr>
            <p:cNvSpPr/>
            <p:nvPr/>
          </p:nvSpPr>
          <p:spPr>
            <a:xfrm>
              <a:off x="-306990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29" name="Google Shape;2000;p40">
              <a:extLst>
                <a:ext uri="{FF2B5EF4-FFF2-40B4-BE49-F238E27FC236}">
                  <a16:creationId xmlns:a16="http://schemas.microsoft.com/office/drawing/2014/main" id="{CDE116E3-7C99-4AE1-AD1A-0C441AF154AD}"/>
                </a:ext>
              </a:extLst>
            </p:cNvPr>
            <p:cNvSpPr/>
            <p:nvPr/>
          </p:nvSpPr>
          <p:spPr>
            <a:xfrm>
              <a:off x="-303525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sp>
          <p:nvSpPr>
            <p:cNvPr id="30" name="Google Shape;2001;p40">
              <a:extLst>
                <a:ext uri="{FF2B5EF4-FFF2-40B4-BE49-F238E27FC236}">
                  <a16:creationId xmlns:a16="http://schemas.microsoft.com/office/drawing/2014/main" id="{B53F9880-A562-4E22-969B-5E7FE8354D7F}"/>
                </a:ext>
              </a:extLst>
            </p:cNvPr>
            <p:cNvSpPr/>
            <p:nvPr/>
          </p:nvSpPr>
          <p:spPr>
            <a:xfrm>
              <a:off x="-3002175" y="2442800"/>
              <a:ext cx="120525" cy="17350"/>
            </a:xfrm>
            <a:custGeom>
              <a:avLst/>
              <a:gdLst/>
              <a:ahLst/>
              <a:cxnLst/>
              <a:rect l="l" t="t" r="r" b="b"/>
              <a:pathLst>
                <a:path w="4821" h="694" extrusionOk="0">
                  <a:moveTo>
                    <a:pt x="347" y="1"/>
                  </a:moveTo>
                  <a:cubicBezTo>
                    <a:pt x="158" y="1"/>
                    <a:pt x="1" y="158"/>
                    <a:pt x="1" y="347"/>
                  </a:cubicBezTo>
                  <a:cubicBezTo>
                    <a:pt x="32" y="536"/>
                    <a:pt x="190" y="694"/>
                    <a:pt x="347" y="694"/>
                  </a:cubicBezTo>
                  <a:lnTo>
                    <a:pt x="4443" y="694"/>
                  </a:lnTo>
                  <a:cubicBezTo>
                    <a:pt x="4663" y="694"/>
                    <a:pt x="4821" y="536"/>
                    <a:pt x="4821" y="347"/>
                  </a:cubicBezTo>
                  <a:cubicBezTo>
                    <a:pt x="4821" y="158"/>
                    <a:pt x="4663" y="1"/>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94949"/>
                </a:solidFill>
              </a:endParaRPr>
            </a:p>
          </p:txBody>
        </p:sp>
      </p:grpSp>
      <p:sp>
        <p:nvSpPr>
          <p:cNvPr id="31" name="CuadroTexto 30">
            <a:extLst>
              <a:ext uri="{FF2B5EF4-FFF2-40B4-BE49-F238E27FC236}">
                <a16:creationId xmlns:a16="http://schemas.microsoft.com/office/drawing/2014/main" id="{D60FB4D7-C8F7-45EE-AE6B-83D0F252B375}"/>
              </a:ext>
            </a:extLst>
          </p:cNvPr>
          <p:cNvSpPr txBox="1"/>
          <p:nvPr/>
        </p:nvSpPr>
        <p:spPr>
          <a:xfrm>
            <a:off x="5648324" y="1570954"/>
            <a:ext cx="257194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REQUISITOS ESPECIFICOS</a:t>
            </a:r>
          </a:p>
          <a:p>
            <a:pPr algn="ctr"/>
            <a:endParaRPr lang="es-MX" sz="1200" dirty="0">
              <a:solidFill>
                <a:schemeClr val="bg2"/>
              </a:solidFill>
              <a:latin typeface="Barlow Semi Condensed" panose="020B0604020202020204" charset="0"/>
            </a:endParaRPr>
          </a:p>
          <a:p>
            <a:r>
              <a:rPr lang="es-MX" sz="1200" dirty="0">
                <a:solidFill>
                  <a:schemeClr val="bg2"/>
                </a:solidFill>
                <a:latin typeface="Barlow Semi Condensed" panose="020B0604020202020204" charset="0"/>
              </a:rPr>
              <a:t>1.Solicitud de inscripción de TG I y TG II.</a:t>
            </a:r>
          </a:p>
          <a:p>
            <a:r>
              <a:rPr lang="es-MX" sz="1200" dirty="0">
                <a:solidFill>
                  <a:schemeClr val="bg2"/>
                </a:solidFill>
                <a:latin typeface="Barlow Semi Condensed" panose="020B0604020202020204" charset="0"/>
              </a:rPr>
              <a:t>2.Propuesta de pasantía avalada por un docente</a:t>
            </a:r>
          </a:p>
          <a:p>
            <a:r>
              <a:rPr lang="es-MX" sz="1200" dirty="0">
                <a:solidFill>
                  <a:schemeClr val="bg2"/>
                </a:solidFill>
                <a:latin typeface="Barlow Semi Condensed" panose="020B0604020202020204" charset="0"/>
              </a:rPr>
              <a:t>3.Acuerdo de voluntad, convenio o contrato avalado</a:t>
            </a:r>
          </a:p>
          <a:p>
            <a:r>
              <a:rPr lang="es-MX" sz="1200" dirty="0">
                <a:solidFill>
                  <a:schemeClr val="bg2"/>
                </a:solidFill>
                <a:latin typeface="Barlow Semi Condensed" panose="020B0604020202020204" charset="0"/>
              </a:rPr>
              <a:t>4.Carta de aceptación como pasante, emitida por entidad</a:t>
            </a:r>
          </a:p>
          <a:p>
            <a:r>
              <a:rPr lang="es-MX" sz="1200" dirty="0">
                <a:solidFill>
                  <a:schemeClr val="bg2"/>
                </a:solidFill>
                <a:latin typeface="Barlow Semi Condensed" panose="020B0604020202020204" charset="0"/>
              </a:rPr>
              <a:t>5.Carta de la entidad designando al profesional encargado (supervisor pasantía)</a:t>
            </a:r>
          </a:p>
          <a:p>
            <a:r>
              <a:rPr lang="es-MX" sz="1200" dirty="0">
                <a:solidFill>
                  <a:schemeClr val="bg2"/>
                </a:solidFill>
                <a:latin typeface="Barlow Semi Condensed" panose="020B0604020202020204" charset="0"/>
              </a:rPr>
              <a:t>6.Formato Unidad de Extensión.</a:t>
            </a:r>
          </a:p>
          <a:p>
            <a:endParaRPr lang="es-MX" sz="1200" dirty="0">
              <a:solidFill>
                <a:schemeClr val="bg2"/>
              </a:solidFill>
              <a:latin typeface="Barlow Semi Condensed" panose="020B0604020202020204" charset="0"/>
            </a:endParaRPr>
          </a:p>
        </p:txBody>
      </p:sp>
      <p:grpSp>
        <p:nvGrpSpPr>
          <p:cNvPr id="32" name="Grupo 31">
            <a:extLst>
              <a:ext uri="{FF2B5EF4-FFF2-40B4-BE49-F238E27FC236}">
                <a16:creationId xmlns:a16="http://schemas.microsoft.com/office/drawing/2014/main" id="{A1AF38A8-0D54-46E4-A3FB-924E89E3F190}"/>
              </a:ext>
            </a:extLst>
          </p:cNvPr>
          <p:cNvGrpSpPr/>
          <p:nvPr/>
        </p:nvGrpSpPr>
        <p:grpSpPr>
          <a:xfrm>
            <a:off x="1039213" y="3724956"/>
            <a:ext cx="3153504" cy="1244534"/>
            <a:chOff x="5047308" y="3783054"/>
            <a:chExt cx="3153504" cy="1015663"/>
          </a:xfrm>
        </p:grpSpPr>
        <p:sp>
          <p:nvSpPr>
            <p:cNvPr id="33" name="CuadroTexto 32">
              <a:extLst>
                <a:ext uri="{FF2B5EF4-FFF2-40B4-BE49-F238E27FC236}">
                  <a16:creationId xmlns:a16="http://schemas.microsoft.com/office/drawing/2014/main" id="{88D295F0-6E5E-458C-A72F-989D4C291D62}"/>
                </a:ext>
              </a:extLst>
            </p:cNvPr>
            <p:cNvSpPr txBox="1"/>
            <p:nvPr/>
          </p:nvSpPr>
          <p:spPr>
            <a:xfrm>
              <a:off x="5047308" y="3783054"/>
              <a:ext cx="3153504"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ESTRUCTURA DE PROPUESTA</a:t>
              </a:r>
            </a:p>
            <a:p>
              <a:endParaRPr lang="es-MX" sz="1200" dirty="0">
                <a:solidFill>
                  <a:schemeClr val="bg2"/>
                </a:solidFill>
                <a:latin typeface="Barlow Semi Condensed" panose="020B0604020202020204" charset="0"/>
              </a:endParaRPr>
            </a:p>
            <a:p>
              <a:r>
                <a:rPr lang="es-MX" sz="1200" dirty="0">
                  <a:solidFill>
                    <a:schemeClr val="bg2"/>
                  </a:solidFill>
                  <a:latin typeface="Barlow Semi Condensed" panose="020B0604020202020204" charset="0"/>
                </a:rPr>
                <a:t>1.Título y autor</a:t>
              </a:r>
            </a:p>
            <a:p>
              <a:r>
                <a:rPr lang="es-MX" sz="1200" dirty="0">
                  <a:solidFill>
                    <a:schemeClr val="bg2"/>
                  </a:solidFill>
                  <a:latin typeface="Barlow Semi Condensed" panose="020B0604020202020204" charset="0"/>
                </a:rPr>
                <a:t>2.Resumen ejecutivo</a:t>
              </a:r>
            </a:p>
            <a:p>
              <a:r>
                <a:rPr lang="es-MX" sz="1200" dirty="0">
                  <a:solidFill>
                    <a:schemeClr val="bg2"/>
                  </a:solidFill>
                  <a:latin typeface="Barlow Semi Condensed" panose="020B0604020202020204" charset="0"/>
                </a:rPr>
                <a:t>3.Objetivos</a:t>
              </a:r>
            </a:p>
          </p:txBody>
        </p:sp>
        <p:sp>
          <p:nvSpPr>
            <p:cNvPr id="34" name="CuadroTexto 33">
              <a:extLst>
                <a:ext uri="{FF2B5EF4-FFF2-40B4-BE49-F238E27FC236}">
                  <a16:creationId xmlns:a16="http://schemas.microsoft.com/office/drawing/2014/main" id="{053D658A-50BE-4539-B8C0-2A46B5FED20F}"/>
                </a:ext>
              </a:extLst>
            </p:cNvPr>
            <p:cNvSpPr txBox="1"/>
            <p:nvPr/>
          </p:nvSpPr>
          <p:spPr>
            <a:xfrm>
              <a:off x="6395638" y="4096021"/>
              <a:ext cx="1730746"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s-CO" sz="1200" dirty="0">
                  <a:solidFill>
                    <a:schemeClr val="bg2"/>
                  </a:solidFill>
                  <a:latin typeface="Barlow Semi Condensed" panose="020B0604020202020204" charset="0"/>
                </a:rPr>
                <a:t>4.Plan de trabajo</a:t>
              </a:r>
            </a:p>
            <a:p>
              <a:r>
                <a:rPr lang="es-CO" sz="1200" dirty="0">
                  <a:solidFill>
                    <a:schemeClr val="bg2"/>
                  </a:solidFill>
                  <a:latin typeface="Barlow Semi Condensed" panose="020B0604020202020204" charset="0"/>
                </a:rPr>
                <a:t>5.Resultados esperados</a:t>
              </a:r>
            </a:p>
            <a:p>
              <a:r>
                <a:rPr lang="es-CO" sz="1200" dirty="0">
                  <a:solidFill>
                    <a:schemeClr val="bg2"/>
                  </a:solidFill>
                  <a:latin typeface="Barlow Semi Condensed" panose="020B0604020202020204" charset="0"/>
                </a:rPr>
                <a:t>6.Cronograma</a:t>
              </a:r>
            </a:p>
          </p:txBody>
        </p:sp>
      </p:grpSp>
      <p:pic>
        <p:nvPicPr>
          <p:cNvPr id="36" name="Imagen 35">
            <a:extLst>
              <a:ext uri="{FF2B5EF4-FFF2-40B4-BE49-F238E27FC236}">
                <a16:creationId xmlns:a16="http://schemas.microsoft.com/office/drawing/2014/main" id="{D03C2962-6DBB-4DEA-B79E-CDE7DE527A89}"/>
              </a:ext>
            </a:extLst>
          </p:cNvPr>
          <p:cNvPicPr>
            <a:picLocks noChangeAspect="1"/>
          </p:cNvPicPr>
          <p:nvPr/>
        </p:nvPicPr>
        <p:blipFill>
          <a:blip r:embed="rId2"/>
          <a:stretch>
            <a:fillRect/>
          </a:stretch>
        </p:blipFill>
        <p:spPr>
          <a:xfrm>
            <a:off x="2262114" y="937527"/>
            <a:ext cx="4810161" cy="755970"/>
          </a:xfrm>
          <a:prstGeom prst="rect">
            <a:avLst/>
          </a:prstGeom>
        </p:spPr>
      </p:pic>
    </p:spTree>
    <p:extLst>
      <p:ext uri="{BB962C8B-B14F-4D97-AF65-F5344CB8AC3E}">
        <p14:creationId xmlns:p14="http://schemas.microsoft.com/office/powerpoint/2010/main" val="329982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34" name="Rectángulo 33">
            <a:extLst>
              <a:ext uri="{FF2B5EF4-FFF2-40B4-BE49-F238E27FC236}">
                <a16:creationId xmlns:a16="http://schemas.microsoft.com/office/drawing/2014/main" id="{B6D6CC78-9FF1-4D26-B43A-80E258C3B2CA}"/>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14" name="Google Shape;2014;p41"/>
          <p:cNvSpPr txBox="1">
            <a:spLocks noGrp="1"/>
          </p:cNvSpPr>
          <p:nvPr>
            <p:ph type="title"/>
          </p:nvPr>
        </p:nvSpPr>
        <p:spPr>
          <a:xfrm>
            <a:off x="3588361" y="526347"/>
            <a:ext cx="6006300" cy="5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Pasos a Seguir :</a:t>
            </a:r>
            <a:endParaRPr dirty="0">
              <a:solidFill>
                <a:schemeClr val="accent5"/>
              </a:solidFill>
            </a:endParaRPr>
          </a:p>
        </p:txBody>
      </p:sp>
      <p:sp>
        <p:nvSpPr>
          <p:cNvPr id="2016" name="Google Shape;2016;p41"/>
          <p:cNvSpPr txBox="1">
            <a:spLocks noGrp="1"/>
          </p:cNvSpPr>
          <p:nvPr>
            <p:ph type="subTitle" idx="2"/>
          </p:nvPr>
        </p:nvSpPr>
        <p:spPr>
          <a:xfrm>
            <a:off x="3588361" y="1122147"/>
            <a:ext cx="4825479" cy="3271877"/>
          </a:xfrm>
          <a:prstGeom prst="rect">
            <a:avLst/>
          </a:prstGeom>
        </p:spPr>
        <p:txBody>
          <a:bodyPr spcFirstLastPara="1" wrap="square" lIns="91425" tIns="91425" rIns="91425" bIns="91425" anchor="t" anchorCtr="0">
            <a:noAutofit/>
          </a:bodyPr>
          <a:lstStyle/>
          <a:p>
            <a:pPr marL="171450" indent="-171450" algn="just" rtl="0" fontAlgn="base">
              <a:spcBef>
                <a:spcPts val="0"/>
              </a:spcBef>
              <a:spcAft>
                <a:spcPts val="0"/>
              </a:spcAft>
              <a:buFont typeface="Wingdings" panose="05000000000000000000" pitchFamily="2" charset="2"/>
              <a:buChar char="v"/>
            </a:pPr>
            <a:r>
              <a:rPr lang="es-MX" b="0" i="0" u="none" strike="noStrike" dirty="0">
                <a:solidFill>
                  <a:schemeClr val="bg2"/>
                </a:solidFill>
                <a:effectLst/>
                <a:latin typeface="Barlow Semi Condensed" panose="020B0604020202020204" charset="0"/>
              </a:rPr>
              <a:t>Radicación de la propuesta de pasantía, formato de radicación y documentos anexos  ante el consejo curricular, a cargo del estudiante y su director.</a:t>
            </a:r>
          </a:p>
          <a:p>
            <a:pPr marL="171450" indent="-171450" algn="just" rtl="0" fontAlgn="base">
              <a:spcBef>
                <a:spcPts val="1000"/>
              </a:spcBef>
              <a:spcAft>
                <a:spcPts val="0"/>
              </a:spcAft>
              <a:buFont typeface="Wingdings" panose="05000000000000000000" pitchFamily="2" charset="2"/>
              <a:buChar char="v"/>
            </a:pPr>
            <a:r>
              <a:rPr lang="es-MX" b="0" i="0" u="none" strike="noStrike" dirty="0">
                <a:solidFill>
                  <a:schemeClr val="bg2"/>
                </a:solidFill>
                <a:effectLst/>
                <a:latin typeface="Barlow Semi Condensed" panose="020B0604020202020204" charset="0"/>
              </a:rPr>
              <a:t>Aprobación de director, supervisor y evaluador sugerido.</a:t>
            </a:r>
          </a:p>
          <a:p>
            <a:pPr marL="171450" indent="-171450" algn="just" rtl="0" fontAlgn="base">
              <a:spcBef>
                <a:spcPts val="1000"/>
              </a:spcBef>
              <a:spcAft>
                <a:spcPts val="0"/>
              </a:spcAft>
              <a:buFont typeface="Wingdings" panose="05000000000000000000" pitchFamily="2" charset="2"/>
              <a:buChar char="v"/>
            </a:pPr>
            <a:r>
              <a:rPr lang="es-MX" b="0" i="0" u="none" strike="noStrike" dirty="0">
                <a:solidFill>
                  <a:schemeClr val="bg2"/>
                </a:solidFill>
                <a:effectLst/>
                <a:latin typeface="Barlow Semi Condensed" panose="020B0604020202020204" charset="0"/>
              </a:rPr>
              <a:t>Inscripción del espacio académico de trabajo de grado I y II por parte del coordinador del proyecto curricular.</a:t>
            </a:r>
          </a:p>
          <a:p>
            <a:pPr marL="171450" indent="-171450" algn="just" rtl="0" fontAlgn="base">
              <a:spcBef>
                <a:spcPts val="0"/>
              </a:spcBef>
              <a:spcAft>
                <a:spcPts val="0"/>
              </a:spcAft>
              <a:buFont typeface="Wingdings" panose="05000000000000000000" pitchFamily="2" charset="2"/>
              <a:buChar char="v"/>
            </a:pPr>
            <a:r>
              <a:rPr lang="es-MX" b="0" dirty="0">
                <a:solidFill>
                  <a:schemeClr val="bg2"/>
                </a:solidFill>
                <a:effectLst/>
                <a:latin typeface="Barlow Semi Condensed" panose="020B0604020202020204" charset="0"/>
              </a:rPr>
              <a:t> </a:t>
            </a:r>
            <a:r>
              <a:rPr lang="es-MX" b="0" i="0" u="none" strike="noStrike" dirty="0">
                <a:solidFill>
                  <a:schemeClr val="bg2"/>
                </a:solidFill>
                <a:effectLst/>
                <a:latin typeface="Barlow Semi Condensed" panose="020B0604020202020204" charset="0"/>
              </a:rPr>
              <a:t>Expedición de certificado de cumplimiento de horas por parte de la entidad.</a:t>
            </a:r>
          </a:p>
          <a:p>
            <a:pPr marL="171450" indent="-171450" algn="just" rtl="0" fontAlgn="base">
              <a:spcBef>
                <a:spcPts val="0"/>
              </a:spcBef>
              <a:spcAft>
                <a:spcPts val="0"/>
              </a:spcAft>
              <a:buFont typeface="Wingdings" panose="05000000000000000000" pitchFamily="2" charset="2"/>
              <a:buChar char="v"/>
            </a:pPr>
            <a:r>
              <a:rPr lang="es-MX" b="0" dirty="0">
                <a:solidFill>
                  <a:schemeClr val="bg2"/>
                </a:solidFill>
                <a:effectLst/>
                <a:latin typeface="Barlow Semi Condensed" panose="020B0604020202020204" charset="0"/>
              </a:rPr>
              <a:t> </a:t>
            </a:r>
            <a:r>
              <a:rPr lang="es-MX" b="0" i="0" u="none" strike="noStrike" dirty="0">
                <a:solidFill>
                  <a:schemeClr val="bg2"/>
                </a:solidFill>
                <a:effectLst/>
                <a:latin typeface="Barlow Semi Condensed" panose="020B0604020202020204" charset="0"/>
              </a:rPr>
              <a:t>Radicación ante el consejo curricular del informe final a cargo del estudiante.</a:t>
            </a:r>
          </a:p>
          <a:p>
            <a:pPr marL="171450" indent="-171450" algn="just" rtl="0" fontAlgn="base">
              <a:spcBef>
                <a:spcPts val="0"/>
              </a:spcBef>
              <a:spcAft>
                <a:spcPts val="1000"/>
              </a:spcAft>
              <a:buFont typeface="Wingdings" panose="05000000000000000000" pitchFamily="2" charset="2"/>
              <a:buChar char="v"/>
            </a:pPr>
            <a:r>
              <a:rPr lang="es-MX" b="0" dirty="0">
                <a:solidFill>
                  <a:schemeClr val="bg2"/>
                </a:solidFill>
                <a:effectLst/>
                <a:latin typeface="Barlow Semi Condensed" panose="020B0604020202020204" charset="0"/>
              </a:rPr>
              <a:t> </a:t>
            </a:r>
            <a:r>
              <a:rPr lang="es-MX" b="0" i="0" u="none" strike="noStrike" dirty="0">
                <a:solidFill>
                  <a:schemeClr val="bg2"/>
                </a:solidFill>
                <a:effectLst/>
                <a:latin typeface="Barlow Semi Condensed" panose="020B0604020202020204" charset="0"/>
              </a:rPr>
              <a:t>Socialización a cargo del estudiante y evaluación por parte del docente director y el supervisor de la pasantía. </a:t>
            </a:r>
          </a:p>
          <a:p>
            <a:pPr marL="171450" indent="-171450" algn="just" rtl="0" fontAlgn="base">
              <a:spcBef>
                <a:spcPts val="0"/>
              </a:spcBef>
              <a:spcAft>
                <a:spcPts val="1000"/>
              </a:spcAft>
              <a:buFont typeface="Wingdings" panose="05000000000000000000" pitchFamily="2" charset="2"/>
              <a:buChar char="v"/>
            </a:pPr>
            <a:r>
              <a:rPr lang="es-MX" b="0" i="0" u="none" strike="noStrike" dirty="0">
                <a:solidFill>
                  <a:schemeClr val="bg2"/>
                </a:solidFill>
                <a:effectLst/>
                <a:latin typeface="Barlow Semi Condensed" panose="020B0604020202020204" charset="0"/>
              </a:rPr>
              <a:t>La calificación final será el resultado del promedio aritmético de la calificación otorgada por el docente director y el evaluador de la pasantía. </a:t>
            </a:r>
          </a:p>
          <a:p>
            <a:pPr marL="171450" indent="-171450" algn="just" rtl="0" fontAlgn="base">
              <a:spcBef>
                <a:spcPts val="0"/>
              </a:spcBef>
              <a:spcAft>
                <a:spcPts val="0"/>
              </a:spcAft>
              <a:buFont typeface="Wingdings" panose="05000000000000000000" pitchFamily="2" charset="2"/>
              <a:buChar char="v"/>
            </a:pPr>
            <a:r>
              <a:rPr lang="es-MX" b="0" i="0" u="none" strike="noStrike" dirty="0">
                <a:solidFill>
                  <a:schemeClr val="bg2"/>
                </a:solidFill>
                <a:effectLst/>
                <a:latin typeface="Barlow Semi Condensed" panose="020B0604020202020204" charset="0"/>
              </a:rPr>
              <a:t>Registro de las calificaciones en el sistema Cóndor a cargo del coordinador del proyecto curricular.</a:t>
            </a:r>
          </a:p>
        </p:txBody>
      </p:sp>
      <p:sp>
        <p:nvSpPr>
          <p:cNvPr id="32" name="CuadroTexto 31">
            <a:extLst>
              <a:ext uri="{FF2B5EF4-FFF2-40B4-BE49-F238E27FC236}">
                <a16:creationId xmlns:a16="http://schemas.microsoft.com/office/drawing/2014/main" id="{204FA18A-4DA7-49D6-820B-389A612C63E9}"/>
              </a:ext>
            </a:extLst>
          </p:cNvPr>
          <p:cNvSpPr txBox="1"/>
          <p:nvPr/>
        </p:nvSpPr>
        <p:spPr>
          <a:xfrm>
            <a:off x="561058" y="1603923"/>
            <a:ext cx="2435529"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200" dirty="0">
                <a:solidFill>
                  <a:schemeClr val="bg2"/>
                </a:solidFill>
                <a:latin typeface="Barlow Semi Condensed" panose="020B0604020202020204" charset="0"/>
              </a:rPr>
              <a:t>ESTRUCTURA DEL INFORME FINAL</a:t>
            </a:r>
          </a:p>
          <a:p>
            <a:pPr algn="just"/>
            <a:endParaRPr lang="es-MX" sz="1200" dirty="0">
              <a:solidFill>
                <a:schemeClr val="bg2"/>
              </a:solidFill>
              <a:latin typeface="Barlow Semi Condensed" panose="020B0604020202020204" charset="0"/>
            </a:endParaRPr>
          </a:p>
          <a:p>
            <a:pPr marL="342900" indent="-342900" algn="just">
              <a:buFont typeface="+mj-lt"/>
              <a:buAutoNum type="arabicPeriod"/>
            </a:pPr>
            <a:r>
              <a:rPr lang="es-MX" sz="1200" dirty="0">
                <a:solidFill>
                  <a:schemeClr val="bg2"/>
                </a:solidFill>
                <a:latin typeface="Barlow Semi Condensed" panose="020B0604020202020204" charset="0"/>
              </a:rPr>
              <a:t>Título y autor</a:t>
            </a:r>
          </a:p>
          <a:p>
            <a:pPr marL="342900" indent="-342900" algn="just">
              <a:buFont typeface="+mj-lt"/>
              <a:buAutoNum type="arabicPeriod"/>
            </a:pPr>
            <a:r>
              <a:rPr lang="es-MX" sz="1200" dirty="0">
                <a:solidFill>
                  <a:schemeClr val="bg2"/>
                </a:solidFill>
                <a:latin typeface="Barlow Semi Condensed" panose="020B0604020202020204" charset="0"/>
              </a:rPr>
              <a:t>Objetivos de la pasantía</a:t>
            </a:r>
          </a:p>
          <a:p>
            <a:pPr marL="342900" indent="-342900" algn="just">
              <a:buFont typeface="+mj-lt"/>
              <a:buAutoNum type="arabicPeriod"/>
            </a:pPr>
            <a:r>
              <a:rPr lang="es-MX" sz="1200" dirty="0">
                <a:solidFill>
                  <a:schemeClr val="bg2"/>
                </a:solidFill>
                <a:latin typeface="Barlow Semi Condensed" panose="020B0604020202020204" charset="0"/>
              </a:rPr>
              <a:t>Descripción de resultados</a:t>
            </a:r>
          </a:p>
          <a:p>
            <a:pPr marL="342900" indent="-342900" algn="just">
              <a:buFont typeface="+mj-lt"/>
              <a:buAutoNum type="arabicPeriod"/>
            </a:pPr>
            <a:r>
              <a:rPr lang="es-MX" sz="1200" dirty="0">
                <a:solidFill>
                  <a:schemeClr val="bg2"/>
                </a:solidFill>
                <a:latin typeface="Barlow Semi Condensed" panose="020B0604020202020204" charset="0"/>
              </a:rPr>
              <a:t>análisis de resultados</a:t>
            </a:r>
          </a:p>
          <a:p>
            <a:pPr marL="342900" indent="-342900" algn="just">
              <a:buFont typeface="+mj-lt"/>
              <a:buAutoNum type="arabicPeriod"/>
            </a:pPr>
            <a:r>
              <a:rPr lang="es-MX" sz="1200" dirty="0">
                <a:solidFill>
                  <a:schemeClr val="bg2"/>
                </a:solidFill>
                <a:latin typeface="Barlow Semi Condensed" panose="020B0604020202020204" charset="0"/>
              </a:rPr>
              <a:t>Evaluación y cumplimiento</a:t>
            </a:r>
          </a:p>
          <a:p>
            <a:pPr marL="342900" indent="-342900" algn="just">
              <a:buFont typeface="+mj-lt"/>
              <a:buAutoNum type="arabicPeriod"/>
            </a:pPr>
            <a:r>
              <a:rPr lang="es-MX" sz="1200" dirty="0">
                <a:solidFill>
                  <a:schemeClr val="bg2"/>
                </a:solidFill>
                <a:latin typeface="Barlow Semi Condensed" panose="020B0604020202020204" charset="0"/>
              </a:rPr>
              <a:t>Conclusiones y recomendaciones.</a:t>
            </a:r>
          </a:p>
          <a:p>
            <a:pPr marL="342900" indent="-342900" algn="just">
              <a:buFont typeface="+mj-lt"/>
              <a:buAutoNum type="arabicPeriod"/>
            </a:pPr>
            <a:r>
              <a:rPr lang="es-MX" sz="1200" dirty="0">
                <a:solidFill>
                  <a:schemeClr val="bg2"/>
                </a:solidFill>
                <a:latin typeface="Barlow Semi Condensed" panose="020B0604020202020204" charset="0"/>
              </a:rPr>
              <a:t>Bibliografía</a:t>
            </a:r>
          </a:p>
          <a:p>
            <a:pPr marL="342900" indent="-342900" algn="just">
              <a:buFont typeface="+mj-lt"/>
              <a:buAutoNum type="arabicPeriod"/>
            </a:pPr>
            <a:r>
              <a:rPr lang="es-MX" sz="1200" dirty="0">
                <a:solidFill>
                  <a:schemeClr val="bg2"/>
                </a:solidFill>
                <a:latin typeface="Barlow Semi Condensed" panose="020B0604020202020204" charset="0"/>
              </a:rPr>
              <a:t>Concepto del profesional</a:t>
            </a:r>
          </a:p>
          <a:p>
            <a:pPr algn="just"/>
            <a:endParaRPr lang="es-MX" sz="1200" dirty="0">
              <a:solidFill>
                <a:schemeClr val="bg2"/>
              </a:solidFill>
              <a:latin typeface="Barlow Semi Condensed" panose="020B0604020202020204" charset="0"/>
            </a:endParaRPr>
          </a:p>
        </p:txBody>
      </p:sp>
      <p:sp>
        <p:nvSpPr>
          <p:cNvPr id="33" name="Google Shape;244;p18">
            <a:extLst>
              <a:ext uri="{FF2B5EF4-FFF2-40B4-BE49-F238E27FC236}">
                <a16:creationId xmlns:a16="http://schemas.microsoft.com/office/drawing/2014/main" id="{FF751ED8-D890-4E04-B203-1AFFD359E6EE}"/>
              </a:ext>
            </a:extLst>
          </p:cNvPr>
          <p:cNvSpPr txBox="1"/>
          <p:nvPr/>
        </p:nvSpPr>
        <p:spPr>
          <a:xfrm>
            <a:off x="426642" y="3878513"/>
            <a:ext cx="3688157" cy="10310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050" dirty="0">
                <a:solidFill>
                  <a:schemeClr val="accent3">
                    <a:lumMod val="25000"/>
                  </a:schemeClr>
                </a:solidFill>
                <a:latin typeface="Barlow Semi Condensed" panose="020B0604020202020204" charset="0"/>
                <a:ea typeface="Roboto Condensed"/>
                <a:cs typeface="Roboto Condensed"/>
                <a:sym typeface="Roboto Condensed"/>
              </a:rPr>
              <a:t>*En caso de cursar TG 1 y 2 en simultáneo, el</a:t>
            </a:r>
          </a:p>
          <a:p>
            <a:pPr marL="0" lvl="0" indent="0" algn="l" rtl="0">
              <a:spcBef>
                <a:spcPts val="0"/>
              </a:spcBef>
              <a:spcAft>
                <a:spcPts val="0"/>
              </a:spcAft>
              <a:buNone/>
            </a:pPr>
            <a:r>
              <a:rPr lang="es-ES" sz="1050" dirty="0">
                <a:solidFill>
                  <a:schemeClr val="accent3">
                    <a:lumMod val="25000"/>
                  </a:schemeClr>
                </a:solidFill>
                <a:latin typeface="Barlow Semi Condensed" panose="020B0604020202020204" charset="0"/>
                <a:ea typeface="Roboto Condensed"/>
                <a:cs typeface="Roboto Condensed"/>
                <a:sym typeface="Roboto Condensed"/>
              </a:rPr>
              <a:t>estudiante tiene la posibilidad de solicitar nota</a:t>
            </a:r>
          </a:p>
          <a:p>
            <a:pPr marL="0" lvl="0" indent="0" algn="l" rtl="0">
              <a:spcBef>
                <a:spcPts val="0"/>
              </a:spcBef>
              <a:spcAft>
                <a:spcPts val="0"/>
              </a:spcAft>
              <a:buNone/>
            </a:pPr>
            <a:r>
              <a:rPr lang="es-ES" sz="1050" dirty="0">
                <a:solidFill>
                  <a:schemeClr val="accent3">
                    <a:lumMod val="25000"/>
                  </a:schemeClr>
                </a:solidFill>
                <a:latin typeface="Barlow Semi Condensed" panose="020B0604020202020204" charset="0"/>
                <a:ea typeface="Roboto Condensed"/>
                <a:cs typeface="Roboto Condensed"/>
                <a:sym typeface="Roboto Condensed"/>
              </a:rPr>
              <a:t>pendiente y/o prórroga.</a:t>
            </a:r>
          </a:p>
          <a:p>
            <a:pPr marL="0" lvl="0" indent="0" algn="l" rtl="0">
              <a:spcBef>
                <a:spcPts val="0"/>
              </a:spcBef>
              <a:spcAft>
                <a:spcPts val="0"/>
              </a:spcAft>
              <a:buNone/>
            </a:pPr>
            <a:r>
              <a:rPr lang="es-ES" sz="1050" dirty="0">
                <a:solidFill>
                  <a:schemeClr val="accent3">
                    <a:lumMod val="25000"/>
                  </a:schemeClr>
                </a:solidFill>
                <a:latin typeface="Barlow Semi Condensed" panose="020B0604020202020204" charset="0"/>
                <a:ea typeface="Roboto Condensed"/>
                <a:cs typeface="Roboto Condensed"/>
                <a:sym typeface="Roboto Condensed"/>
              </a:rPr>
              <a:t>*En caso de cursar TG 1 y 2 en semestres diferentes,</a:t>
            </a:r>
          </a:p>
          <a:p>
            <a:pPr marL="0" lvl="0" indent="0" algn="l" rtl="0">
              <a:spcBef>
                <a:spcPts val="0"/>
              </a:spcBef>
              <a:spcAft>
                <a:spcPts val="0"/>
              </a:spcAft>
              <a:buNone/>
            </a:pPr>
            <a:r>
              <a:rPr lang="es-ES" sz="1050" dirty="0">
                <a:solidFill>
                  <a:schemeClr val="accent3">
                    <a:lumMod val="25000"/>
                  </a:schemeClr>
                </a:solidFill>
                <a:latin typeface="Barlow Semi Condensed" panose="020B0604020202020204" charset="0"/>
                <a:ea typeface="Roboto Condensed"/>
                <a:cs typeface="Roboto Condensed"/>
                <a:sym typeface="Roboto Condensed"/>
              </a:rPr>
              <a:t>el estudiante sólo podrá solicitar nota pendiente.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64" name="Rectángulo 63">
            <a:extLst>
              <a:ext uri="{FF2B5EF4-FFF2-40B4-BE49-F238E27FC236}">
                <a16:creationId xmlns:a16="http://schemas.microsoft.com/office/drawing/2014/main" id="{1A83D021-B2AE-46D3-8FBB-227F0E87691A}"/>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983AEE2F-AB21-405E-8205-230E1400639E}"/>
              </a:ext>
            </a:extLst>
          </p:cNvPr>
          <p:cNvPicPr>
            <a:picLocks noChangeAspect="1"/>
          </p:cNvPicPr>
          <p:nvPr/>
        </p:nvPicPr>
        <p:blipFill>
          <a:blip r:embed="rId3"/>
          <a:stretch>
            <a:fillRect/>
          </a:stretch>
        </p:blipFill>
        <p:spPr>
          <a:xfrm>
            <a:off x="84252" y="8248"/>
            <a:ext cx="8496221" cy="5143500"/>
          </a:xfrm>
          <a:prstGeom prst="rect">
            <a:avLst/>
          </a:prstGeom>
        </p:spPr>
      </p:pic>
      <p:sp>
        <p:nvSpPr>
          <p:cNvPr id="2031" name="Google Shape;2031;p42"/>
          <p:cNvSpPr txBox="1">
            <a:spLocks noGrp="1"/>
          </p:cNvSpPr>
          <p:nvPr>
            <p:ph type="title" idx="4294967295"/>
          </p:nvPr>
        </p:nvSpPr>
        <p:spPr>
          <a:xfrm>
            <a:off x="5411493" y="4495985"/>
            <a:ext cx="5497512"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Diagrama</a:t>
            </a:r>
            <a:endParaRPr dirty="0">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17474B0-A1BA-4825-B3F5-DC02B2A77154}"/>
              </a:ext>
            </a:extLst>
          </p:cNvPr>
          <p:cNvSpPr/>
          <p:nvPr/>
        </p:nvSpPr>
        <p:spPr>
          <a:xfrm rot="5400000">
            <a:off x="6893286" y="755109"/>
            <a:ext cx="2913321" cy="1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Google Shape;1952;p39">
            <a:extLst>
              <a:ext uri="{FF2B5EF4-FFF2-40B4-BE49-F238E27FC236}">
                <a16:creationId xmlns:a16="http://schemas.microsoft.com/office/drawing/2014/main" id="{E5F91961-B63C-47EB-9B5B-7C55B68E707B}"/>
              </a:ext>
            </a:extLst>
          </p:cNvPr>
          <p:cNvGrpSpPr/>
          <p:nvPr/>
        </p:nvGrpSpPr>
        <p:grpSpPr>
          <a:xfrm>
            <a:off x="4137470" y="169796"/>
            <a:ext cx="909838" cy="917959"/>
            <a:chOff x="3614228" y="234880"/>
            <a:chExt cx="1915500" cy="1915500"/>
          </a:xfrm>
        </p:grpSpPr>
        <p:sp>
          <p:nvSpPr>
            <p:cNvPr id="11" name="Google Shape;1953;p39">
              <a:extLst>
                <a:ext uri="{FF2B5EF4-FFF2-40B4-BE49-F238E27FC236}">
                  <a16:creationId xmlns:a16="http://schemas.microsoft.com/office/drawing/2014/main" id="{78B8E7E6-079A-46AA-AB7C-3D13A090EF3B}"/>
                </a:ext>
              </a:extLst>
            </p:cNvPr>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954;p39">
              <a:extLst>
                <a:ext uri="{FF2B5EF4-FFF2-40B4-BE49-F238E27FC236}">
                  <a16:creationId xmlns:a16="http://schemas.microsoft.com/office/drawing/2014/main" id="{4C27F802-5D38-4220-8E2B-463EEF392ABC}"/>
                </a:ext>
              </a:extLst>
            </p:cNvPr>
            <p:cNvSpPr/>
            <p:nvPr/>
          </p:nvSpPr>
          <p:spPr>
            <a:xfrm>
              <a:off x="3869976" y="482867"/>
              <a:ext cx="1404000" cy="1403999"/>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 name="Google Shape;1967;p39">
            <a:extLst>
              <a:ext uri="{FF2B5EF4-FFF2-40B4-BE49-F238E27FC236}">
                <a16:creationId xmlns:a16="http://schemas.microsoft.com/office/drawing/2014/main" id="{65770364-8C06-4950-AA79-78B167916791}"/>
              </a:ext>
            </a:extLst>
          </p:cNvPr>
          <p:cNvSpPr txBox="1">
            <a:spLocks/>
          </p:cNvSpPr>
          <p:nvPr/>
        </p:nvSpPr>
        <p:spPr>
          <a:xfrm>
            <a:off x="1864346" y="961472"/>
            <a:ext cx="5626963" cy="576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dirty="0">
                <a:solidFill>
                  <a:schemeClr val="bg2"/>
                </a:solidFill>
                <a:latin typeface="Fjalla One" panose="020B0604020202020204" charset="0"/>
              </a:rPr>
              <a:t>Espacios Académicos de posgrado</a:t>
            </a:r>
          </a:p>
        </p:txBody>
      </p:sp>
      <p:sp>
        <p:nvSpPr>
          <p:cNvPr id="14" name="Google Shape;1968;p39">
            <a:extLst>
              <a:ext uri="{FF2B5EF4-FFF2-40B4-BE49-F238E27FC236}">
                <a16:creationId xmlns:a16="http://schemas.microsoft.com/office/drawing/2014/main" id="{E0CFCEED-526B-42AD-8EF8-A45C940C585C}"/>
              </a:ext>
            </a:extLst>
          </p:cNvPr>
          <p:cNvSpPr txBox="1">
            <a:spLocks/>
          </p:cNvSpPr>
          <p:nvPr/>
        </p:nvSpPr>
        <p:spPr>
          <a:xfrm>
            <a:off x="783699" y="1747660"/>
            <a:ext cx="4564478" cy="296957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just" fontAlgn="base">
              <a:spcBef>
                <a:spcPts val="600"/>
              </a:spcBef>
              <a:spcAft>
                <a:spcPts val="1000"/>
              </a:spcAft>
              <a:buFont typeface="+mj-lt"/>
              <a:buAutoNum type="arabicPeriod"/>
            </a:pPr>
            <a:r>
              <a:rPr lang="es-MX" sz="1200">
                <a:solidFill>
                  <a:schemeClr val="bg2"/>
                </a:solidFill>
                <a:latin typeface="Barlow Semi Condensed" panose="020B0604020202020204" charset="0"/>
              </a:rPr>
              <a:t>Cursar y aprobar de 8 a 9 créditos de un programa de posgrado ofrecido por la UDFJC (especialización o maestría). </a:t>
            </a:r>
          </a:p>
          <a:p>
            <a:pPr marL="228600" indent="-228600" algn="just" fontAlgn="base">
              <a:spcBef>
                <a:spcPts val="600"/>
              </a:spcBef>
              <a:spcAft>
                <a:spcPts val="1000"/>
              </a:spcAft>
              <a:buFont typeface="+mj-lt"/>
              <a:buAutoNum type="arabicPeriod"/>
            </a:pPr>
            <a:r>
              <a:rPr lang="es-MX" sz="1200">
                <a:solidFill>
                  <a:schemeClr val="bg2"/>
                </a:solidFill>
                <a:latin typeface="Barlow Semi Condensed" panose="020B0604020202020204" charset="0"/>
              </a:rPr>
              <a:t>Si no aprueba todos los créditos debe optar por otra modalidad.</a:t>
            </a:r>
          </a:p>
          <a:p>
            <a:pPr marL="228600" indent="-228600" algn="just" fontAlgn="base">
              <a:spcAft>
                <a:spcPts val="1000"/>
              </a:spcAft>
              <a:buFont typeface="+mj-lt"/>
              <a:buAutoNum type="arabicPeriod"/>
            </a:pPr>
            <a:r>
              <a:rPr lang="es-MX" sz="1200">
                <a:solidFill>
                  <a:schemeClr val="bg2"/>
                </a:solidFill>
                <a:latin typeface="Barlow Semi Condensed" panose="020B0604020202020204" charset="0"/>
              </a:rPr>
              <a:t>Los proyectos curriculares de posgrado ofertarán y publicarán los espacios académicos disponibles hasta la semana 10 del calendario académico de pregrado. </a:t>
            </a:r>
          </a:p>
          <a:p>
            <a:pPr marL="228600" indent="-228600" algn="just" fontAlgn="base">
              <a:buFont typeface="+mj-lt"/>
              <a:buAutoNum type="arabicPeriod"/>
            </a:pPr>
            <a:r>
              <a:rPr lang="es-MX" sz="1200">
                <a:solidFill>
                  <a:schemeClr val="bg2"/>
                </a:solidFill>
                <a:latin typeface="Barlow Semi Condensed" panose="020B0604020202020204" charset="0"/>
              </a:rPr>
              <a:t>El costo de matrícula corresponderá a los derechos pecuniarios como estudiante de pregrado.</a:t>
            </a:r>
          </a:p>
          <a:p>
            <a:pPr marL="228600" indent="-228600" algn="just" fontAlgn="base">
              <a:spcBef>
                <a:spcPts val="600"/>
              </a:spcBef>
              <a:buFont typeface="+mj-lt"/>
              <a:buAutoNum type="arabicPeriod"/>
            </a:pPr>
            <a:r>
              <a:rPr lang="es-MX" sz="1200">
                <a:solidFill>
                  <a:schemeClr val="bg2"/>
                </a:solidFill>
                <a:latin typeface="Barlow Semi Condensed" panose="020B0604020202020204" charset="0"/>
              </a:rPr>
              <a:t>Se requiere inscribir trabajo de grado I y II simultáneamente. </a:t>
            </a:r>
          </a:p>
          <a:p>
            <a:pPr algn="just" fontAlgn="base">
              <a:spcBef>
                <a:spcPts val="600"/>
              </a:spcBef>
            </a:pPr>
            <a:endParaRPr lang="es-MX" sz="1200">
              <a:solidFill>
                <a:schemeClr val="bg2"/>
              </a:solidFill>
              <a:latin typeface="Barlow Semi Condensed" panose="020B0604020202020204" charset="0"/>
            </a:endParaRPr>
          </a:p>
          <a:p>
            <a:pPr marL="342900" indent="-342900" algn="just">
              <a:buFont typeface="+mj-lt"/>
              <a:buAutoNum type="arabicPeriod"/>
            </a:pPr>
            <a:endParaRPr lang="es-MX" sz="1200" dirty="0">
              <a:solidFill>
                <a:schemeClr val="dk2"/>
              </a:solidFill>
              <a:latin typeface="Barlow Semi Condensed"/>
              <a:ea typeface="Barlow Semi Condensed"/>
              <a:cs typeface="Barlow Semi Condensed"/>
              <a:sym typeface="Barlow Semi Condensed"/>
            </a:endParaRPr>
          </a:p>
        </p:txBody>
      </p:sp>
      <p:sp>
        <p:nvSpPr>
          <p:cNvPr id="15" name="CuadroTexto 14">
            <a:extLst>
              <a:ext uri="{FF2B5EF4-FFF2-40B4-BE49-F238E27FC236}">
                <a16:creationId xmlns:a16="http://schemas.microsoft.com/office/drawing/2014/main" id="{77BACF2A-0A46-4E74-997A-5CB0F2B9CBE6}"/>
              </a:ext>
            </a:extLst>
          </p:cNvPr>
          <p:cNvSpPr txBox="1"/>
          <p:nvPr/>
        </p:nvSpPr>
        <p:spPr>
          <a:xfrm>
            <a:off x="5671403" y="1980931"/>
            <a:ext cx="257194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200" dirty="0">
                <a:solidFill>
                  <a:schemeClr val="bg2"/>
                </a:solidFill>
                <a:latin typeface="Barlow Semi Condensed" panose="020B0604020202020204" charset="0"/>
              </a:rPr>
              <a:t>REQUISITOS ESPECIFICOS</a:t>
            </a:r>
          </a:p>
          <a:p>
            <a:pPr algn="ctr"/>
            <a:endParaRPr lang="es-MX" sz="1200" dirty="0">
              <a:solidFill>
                <a:schemeClr val="bg2"/>
              </a:solidFill>
              <a:latin typeface="Barlow Semi Condensed" panose="020B0604020202020204" charset="0"/>
            </a:endParaRPr>
          </a:p>
          <a:p>
            <a:pPr marL="228600" indent="-228600">
              <a:buFont typeface="+mj-lt"/>
              <a:buAutoNum type="arabicPeriod"/>
            </a:pPr>
            <a:r>
              <a:rPr lang="es-MX" sz="1200" dirty="0">
                <a:solidFill>
                  <a:schemeClr val="bg2"/>
                </a:solidFill>
                <a:latin typeface="Barlow Semi Condensed" panose="020B0604020202020204" charset="0"/>
              </a:rPr>
              <a:t>Promedio acumulado igual o superior a 3,8</a:t>
            </a:r>
          </a:p>
          <a:p>
            <a:pPr marL="228600" indent="-228600">
              <a:buFont typeface="+mj-lt"/>
              <a:buAutoNum type="arabicPeriod"/>
            </a:pPr>
            <a:r>
              <a:rPr lang="es-MX" sz="1200" dirty="0">
                <a:solidFill>
                  <a:schemeClr val="bg2"/>
                </a:solidFill>
                <a:latin typeface="Barlow Semi Condensed" panose="020B0604020202020204" charset="0"/>
              </a:rPr>
              <a:t>Presentar ante el proyecto curricular la solicitud de inscripción de los espacios académicos de trabajo de grado I y II. </a:t>
            </a:r>
          </a:p>
          <a:p>
            <a:endParaRPr lang="es-MX" sz="1200" dirty="0">
              <a:solidFill>
                <a:schemeClr val="bg2"/>
              </a:solidFill>
              <a:latin typeface="Barlow Semi Condensed" panose="020B0604020202020204" charset="0"/>
            </a:endParaRPr>
          </a:p>
        </p:txBody>
      </p:sp>
      <p:pic>
        <p:nvPicPr>
          <p:cNvPr id="16" name="Gráfico 15" descr="Birrete">
            <a:extLst>
              <a:ext uri="{FF2B5EF4-FFF2-40B4-BE49-F238E27FC236}">
                <a16:creationId xmlns:a16="http://schemas.microsoft.com/office/drawing/2014/main" id="{1B38BB88-15E1-4F06-9F5C-FECEB1DAEE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8947" y="291018"/>
            <a:ext cx="672834" cy="672834"/>
          </a:xfrm>
          <a:prstGeom prst="rect">
            <a:avLst/>
          </a:prstGeom>
        </p:spPr>
      </p:pic>
    </p:spTree>
    <p:extLst>
      <p:ext uri="{BB962C8B-B14F-4D97-AF65-F5344CB8AC3E}">
        <p14:creationId xmlns:p14="http://schemas.microsoft.com/office/powerpoint/2010/main" val="1237438154"/>
      </p:ext>
    </p:extLst>
  </p:cSld>
  <p:clrMapOvr>
    <a:masterClrMapping/>
  </p:clrMapOvr>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7</TotalTime>
  <Words>4511</Words>
  <Application>Microsoft Office PowerPoint</Application>
  <PresentationFormat>Presentación en pantalla (16:9)</PresentationFormat>
  <Paragraphs>560</Paragraphs>
  <Slides>44</Slides>
  <Notes>21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44</vt:i4>
      </vt:variant>
    </vt:vector>
  </HeadingPairs>
  <TitlesOfParts>
    <vt:vector size="56" baseType="lpstr">
      <vt:lpstr>Arial</vt:lpstr>
      <vt:lpstr>Bahnschrift Condensed</vt:lpstr>
      <vt:lpstr>Bahnschrift SemiLight SemiConde</vt:lpstr>
      <vt:lpstr>Barlow Semi Condensed</vt:lpstr>
      <vt:lpstr>Barlow Semi Condensed Medium</vt:lpstr>
      <vt:lpstr>Courier New</vt:lpstr>
      <vt:lpstr>Fjalla One</vt:lpstr>
      <vt:lpstr>Roboto Condensed</vt:lpstr>
      <vt:lpstr>Roboto Condensed Light</vt:lpstr>
      <vt:lpstr>RobotoCondensed-Light</vt:lpstr>
      <vt:lpstr>Wingdings</vt:lpstr>
      <vt:lpstr>Technology Consulting by Slidesgo</vt:lpstr>
      <vt:lpstr>RUTA DE PROCESOS TRABAJO DE GRADO ___________ Biología</vt:lpstr>
      <vt:lpstr>Tabla de Contenido</vt:lpstr>
      <vt:lpstr>INTRODUCCIÓN</vt:lpstr>
      <vt:lpstr>¿Quienes pueden inscribir trabajo de grado?</vt:lpstr>
      <vt:lpstr>MODALIDADES</vt:lpstr>
      <vt:lpstr>Presentación de PowerPoint</vt:lpstr>
      <vt:lpstr>Pasos a Seguir :</vt:lpstr>
      <vt:lpstr>Diagrama</vt:lpstr>
      <vt:lpstr>Presentación de PowerPoint</vt:lpstr>
      <vt:lpstr>Pasos a Seguir :</vt:lpstr>
      <vt:lpstr>Diagrama</vt:lpstr>
      <vt:lpstr>Presentación de PowerPoint</vt:lpstr>
      <vt:lpstr>Pasos a Seguir :</vt:lpstr>
      <vt:lpstr>Diagrama</vt:lpstr>
      <vt:lpstr>Presentación de PowerPoint</vt:lpstr>
      <vt:lpstr>Pasos a Seguir :</vt:lpstr>
      <vt:lpstr>Diagrama</vt:lpstr>
      <vt:lpstr>Presentación de PowerPoint</vt:lpstr>
      <vt:lpstr>Pasos a Seguir :</vt:lpstr>
      <vt:lpstr>Diagrama</vt:lpstr>
      <vt:lpstr>Presentación de PowerPoint</vt:lpstr>
      <vt:lpstr>Pasos a Seguir :</vt:lpstr>
      <vt:lpstr>Diagrama</vt:lpstr>
      <vt:lpstr>Presentación de PowerPoint</vt:lpstr>
      <vt:lpstr>Pasos a Seguir :</vt:lpstr>
      <vt:lpstr>Diagrama</vt:lpstr>
      <vt:lpstr>DOCENTE DIRECTOR Y EVALUADOR  </vt:lpstr>
      <vt:lpstr>DOCENTE DIRECTOR</vt:lpstr>
      <vt:lpstr>PROCEDIMIENTOS GENERALES</vt:lpstr>
      <vt:lpstr>ENTREGA DOCUMENTO FINAL</vt:lpstr>
      <vt:lpstr>PROCEDIMIENTOS GENERALES</vt:lpstr>
      <vt:lpstr>EVALUACIÓN: CRITERIOS E INDICADORES </vt:lpstr>
      <vt:lpstr>PASOS A SEGUIR :</vt:lpstr>
      <vt:lpstr>PROCEDIMIENTOS RIUD:</vt:lpstr>
      <vt:lpstr>PROCEDIMIENTOS RIUD:</vt:lpstr>
      <vt:lpstr>DISTINCIONES</vt:lpstr>
      <vt:lpstr>Presentación de PowerPoint</vt:lpstr>
      <vt:lpstr>Presentación de PowerPoint</vt:lpstr>
      <vt:lpstr>Presentación de PowerPoint</vt:lpstr>
      <vt:lpstr>DISPOSICIONES GENERALES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RUTA DE PROCESOS TRABAJO DE GRADO ___________ Biología</dc:title>
  <cp:lastModifiedBy>Maria Veronica Espitia Rincon</cp:lastModifiedBy>
  <cp:revision>4</cp:revision>
  <dcterms:modified xsi:type="dcterms:W3CDTF">2021-09-28T23:06:22Z</dcterms:modified>
</cp:coreProperties>
</file>