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3333"/>
    <a:srgbClr val="80ABE0"/>
    <a:srgbClr val="1D9E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77" autoAdjust="0"/>
  </p:normalViewPr>
  <p:slideViewPr>
    <p:cSldViewPr>
      <p:cViewPr varScale="1">
        <p:scale>
          <a:sx n="84" d="100"/>
          <a:sy n="84" d="100"/>
        </p:scale>
        <p:origin x="312" y="-45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s-C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s-CO"/>
          </a:p>
        </p:txBody>
      </p:sp>
      <p:sp>
        <p:nvSpPr>
          <p:cNvPr id="4" name="Date Placeholder 3"/>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C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s-C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C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s-C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C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5" name="Date Placeholder 4"/>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s-C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7" name="Date Placeholder 6"/>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CO"/>
          </a:p>
        </p:txBody>
      </p:sp>
      <p:sp>
        <p:nvSpPr>
          <p:cNvPr id="3" name="Date Placeholder 2"/>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s-C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s-C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FD0719-2A6F-4A2D-8299-FFD06B46476B}" type="datetimeFigureOut">
              <a:rPr lang="es-CO" smtClean="0"/>
              <a:pPr/>
              <a:t>24/01/2020</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12E0FB9-4886-46B2-8DCB-5C7F9E341947}"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s-C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FD0719-2A6F-4A2D-8299-FFD06B46476B}" type="datetimeFigureOut">
              <a:rPr lang="es-CO" smtClean="0"/>
              <a:pPr/>
              <a:t>24/01/2020</a:t>
            </a:fld>
            <a:endParaRPr lang="es-C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E0FB9-4886-46B2-8DCB-5C7F9E341947}"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3"/>
          <p:cNvGrpSpPr/>
          <p:nvPr/>
        </p:nvGrpSpPr>
        <p:grpSpPr>
          <a:xfrm>
            <a:off x="-468560" y="-1428784"/>
            <a:ext cx="14044494" cy="17747216"/>
            <a:chOff x="-468560" y="-1428784"/>
            <a:chExt cx="14044494" cy="17747216"/>
          </a:xfrm>
        </p:grpSpPr>
        <p:sp>
          <p:nvSpPr>
            <p:cNvPr id="2" name="Rectángulo 1"/>
            <p:cNvSpPr/>
            <p:nvPr/>
          </p:nvSpPr>
          <p:spPr>
            <a:xfrm>
              <a:off x="-468560" y="-1428784"/>
              <a:ext cx="14044494" cy="177472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950" name="Group 949"/>
            <p:cNvGrpSpPr/>
            <p:nvPr/>
          </p:nvGrpSpPr>
          <p:grpSpPr>
            <a:xfrm>
              <a:off x="-32" y="-1251520"/>
              <a:ext cx="13253122" cy="17122250"/>
              <a:chOff x="-32" y="-1428784"/>
              <a:chExt cx="13253122" cy="17122250"/>
            </a:xfrm>
          </p:grpSpPr>
          <p:sp>
            <p:nvSpPr>
              <p:cNvPr id="370" name="Rectangle 369"/>
              <p:cNvSpPr/>
              <p:nvPr/>
            </p:nvSpPr>
            <p:spPr>
              <a:xfrm>
                <a:off x="322844" y="-1428784"/>
                <a:ext cx="12930246" cy="170736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cxnSp>
            <p:nvCxnSpPr>
              <p:cNvPr id="633" name="Straight Connector 632"/>
              <p:cNvCxnSpPr/>
              <p:nvPr/>
            </p:nvCxnSpPr>
            <p:spPr>
              <a:xfrm rot="10800000" flipH="1" flipV="1">
                <a:off x="8136000" y="1927178"/>
                <a:ext cx="2196000" cy="1623"/>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39" name="Rounded Rectangle 638"/>
              <p:cNvSpPr/>
              <p:nvPr/>
            </p:nvSpPr>
            <p:spPr>
              <a:xfrm>
                <a:off x="7858148" y="1571612"/>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38" name="Rounded Rectangle 637"/>
              <p:cNvSpPr/>
              <p:nvPr/>
            </p:nvSpPr>
            <p:spPr>
              <a:xfrm>
                <a:off x="9144000" y="1571612"/>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634" name="Straight Connector 633"/>
              <p:cNvCxnSpPr/>
              <p:nvPr/>
            </p:nvCxnSpPr>
            <p:spPr>
              <a:xfrm rot="16200000" flipH="1" flipV="1">
                <a:off x="9990000" y="1602000"/>
                <a:ext cx="648000" cy="1623"/>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35" name="Straight Connector 634"/>
              <p:cNvCxnSpPr/>
              <p:nvPr/>
            </p:nvCxnSpPr>
            <p:spPr>
              <a:xfrm rot="10800000" flipH="1" flipV="1">
                <a:off x="10332000" y="1260000"/>
                <a:ext cx="360000" cy="1623"/>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36" name="Straight Connector 635"/>
              <p:cNvCxnSpPr/>
              <p:nvPr/>
            </p:nvCxnSpPr>
            <p:spPr>
              <a:xfrm rot="16200000" flipH="1" flipV="1">
                <a:off x="10620000" y="943048"/>
                <a:ext cx="684000" cy="1623"/>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37" name="Rounded Rectangle 636"/>
              <p:cNvSpPr/>
              <p:nvPr/>
            </p:nvSpPr>
            <p:spPr>
              <a:xfrm>
                <a:off x="10429916" y="928670"/>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626" name="Straight Connector 625"/>
              <p:cNvCxnSpPr/>
              <p:nvPr/>
            </p:nvCxnSpPr>
            <p:spPr>
              <a:xfrm rot="10800000" flipH="1" flipV="1">
                <a:off x="8064000" y="605575"/>
                <a:ext cx="4680000" cy="1623"/>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32" name="Rounded Rectangle 631"/>
              <p:cNvSpPr/>
              <p:nvPr/>
            </p:nvSpPr>
            <p:spPr>
              <a:xfrm>
                <a:off x="11715800" y="285728"/>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31" name="Rounded Rectangle 630"/>
              <p:cNvSpPr/>
              <p:nvPr/>
            </p:nvSpPr>
            <p:spPr>
              <a:xfrm>
                <a:off x="10429916" y="285728"/>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30" name="Rounded Rectangle 629"/>
              <p:cNvSpPr/>
              <p:nvPr/>
            </p:nvSpPr>
            <p:spPr>
              <a:xfrm>
                <a:off x="9144000" y="285728"/>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25" name="Rounded Rectangle 624"/>
              <p:cNvSpPr/>
              <p:nvPr/>
            </p:nvSpPr>
            <p:spPr>
              <a:xfrm>
                <a:off x="7858148" y="285728"/>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619" name="Straight Connector 618"/>
              <p:cNvCxnSpPr/>
              <p:nvPr/>
            </p:nvCxnSpPr>
            <p:spPr>
              <a:xfrm>
                <a:off x="322844" y="1256273"/>
                <a:ext cx="8358246"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18" name="Straight Connector 617"/>
              <p:cNvCxnSpPr>
                <a:stCxn id="15" idx="1"/>
              </p:cNvCxnSpPr>
              <p:nvPr/>
            </p:nvCxnSpPr>
            <p:spPr>
              <a:xfrm>
                <a:off x="142844" y="607064"/>
                <a:ext cx="7429552" cy="84109"/>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24" name="Rounded Rectangle 623"/>
              <p:cNvSpPr/>
              <p:nvPr/>
            </p:nvSpPr>
            <p:spPr>
              <a:xfrm>
                <a:off x="7858148" y="928670"/>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23" name="Rounded Rectangle 622"/>
              <p:cNvSpPr/>
              <p:nvPr/>
            </p:nvSpPr>
            <p:spPr>
              <a:xfrm>
                <a:off x="6572264" y="928670"/>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22" name="Rounded Rectangle 621"/>
              <p:cNvSpPr/>
              <p:nvPr/>
            </p:nvSpPr>
            <p:spPr>
              <a:xfrm>
                <a:off x="6572264" y="285728"/>
                <a:ext cx="1071570" cy="500066"/>
              </a:xfrm>
              <a:prstGeom prst="roundRect">
                <a:avLst>
                  <a:gd name="adj" fmla="val 714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16" name="Group 15"/>
              <p:cNvGrpSpPr/>
              <p:nvPr/>
            </p:nvGrpSpPr>
            <p:grpSpPr>
              <a:xfrm>
                <a:off x="142844" y="285728"/>
                <a:ext cx="1071570" cy="500066"/>
                <a:chOff x="214282" y="500042"/>
                <a:chExt cx="1071570" cy="500066"/>
              </a:xfrm>
            </p:grpSpPr>
            <p:sp>
              <p:nvSpPr>
                <p:cNvPr id="10" name="Round Same Side Corner Rectangle 9"/>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 name="Round Single Corner Rectangle 6"/>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8" name="Rectangle 7"/>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11" name="Round Single Corner Rectangle 10"/>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12" name="Rectangle 11"/>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3" name="Rectangle 12"/>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5" name="TextBox 14"/>
                <p:cNvSpPr txBox="1"/>
                <p:nvPr/>
              </p:nvSpPr>
              <p:spPr>
                <a:xfrm>
                  <a:off x="214282" y="709809"/>
                  <a:ext cx="1071570" cy="223138"/>
                </a:xfrm>
                <a:prstGeom prst="rect">
                  <a:avLst/>
                </a:prstGeom>
                <a:noFill/>
              </p:spPr>
              <p:txBody>
                <a:bodyPr wrap="square" rtlCol="0">
                  <a:spAutoFit/>
                </a:bodyPr>
                <a:lstStyle/>
                <a:p>
                  <a:pPr algn="ctr"/>
                  <a:r>
                    <a:rPr lang="es-CO" sz="850" b="1" dirty="0" smtClean="0"/>
                    <a:t>BIOLOGÍA GENERAL</a:t>
                  </a:r>
                  <a:endParaRPr lang="es-CO" sz="850" b="1" dirty="0"/>
                </a:p>
              </p:txBody>
            </p:sp>
          </p:grpSp>
          <p:grpSp>
            <p:nvGrpSpPr>
              <p:cNvPr id="14" name="Group 13"/>
              <p:cNvGrpSpPr/>
              <p:nvPr/>
            </p:nvGrpSpPr>
            <p:grpSpPr>
              <a:xfrm>
                <a:off x="71406" y="913281"/>
                <a:ext cx="1214446" cy="500066"/>
                <a:chOff x="142844" y="500042"/>
                <a:chExt cx="1214446" cy="500066"/>
              </a:xfrm>
            </p:grpSpPr>
            <p:sp>
              <p:nvSpPr>
                <p:cNvPr id="17" name="Round Same Side Corner Rectangle 16"/>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8" name="Round Single Corner Rectangle 1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19" name="Rectangle 1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20" name="Round Single Corner Rectangle 1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21" name="Rectangle 2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22" name="Rectangle 2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3" name="TextBox 22"/>
                <p:cNvSpPr txBox="1"/>
                <p:nvPr/>
              </p:nvSpPr>
              <p:spPr>
                <a:xfrm>
                  <a:off x="142844" y="729745"/>
                  <a:ext cx="1214446" cy="223138"/>
                </a:xfrm>
                <a:prstGeom prst="rect">
                  <a:avLst/>
                </a:prstGeom>
                <a:noFill/>
              </p:spPr>
              <p:txBody>
                <a:bodyPr wrap="square" rtlCol="0">
                  <a:spAutoFit/>
                </a:bodyPr>
                <a:lstStyle/>
                <a:p>
                  <a:pPr algn="ctr"/>
                  <a:r>
                    <a:rPr lang="es-CO" sz="850" b="1" dirty="0" smtClean="0"/>
                    <a:t>QUÍMICA INORGÁNICA</a:t>
                  </a:r>
                  <a:endParaRPr lang="es-CO" sz="850" b="1" dirty="0"/>
                </a:p>
              </p:txBody>
            </p:sp>
          </p:grpSp>
          <p:grpSp>
            <p:nvGrpSpPr>
              <p:cNvPr id="24" name="Group 23"/>
              <p:cNvGrpSpPr/>
              <p:nvPr/>
            </p:nvGrpSpPr>
            <p:grpSpPr>
              <a:xfrm>
                <a:off x="61454" y="1556223"/>
                <a:ext cx="1214446" cy="500066"/>
                <a:chOff x="132892" y="500042"/>
                <a:chExt cx="1214446" cy="500066"/>
              </a:xfrm>
            </p:grpSpPr>
            <p:sp>
              <p:nvSpPr>
                <p:cNvPr id="25" name="Round Same Side Corner Rectangle 24"/>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6" name="Round Single Corner Rectangle 2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endParaRPr lang="es-CO" dirty="0"/>
                </a:p>
              </p:txBody>
            </p:sp>
            <p:sp>
              <p:nvSpPr>
                <p:cNvPr id="27" name="Rectangle 2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28" name="Round Single Corner Rectangle 2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6</a:t>
                  </a:r>
                  <a:endParaRPr lang="es-CO" dirty="0"/>
                </a:p>
              </p:txBody>
            </p:sp>
            <p:sp>
              <p:nvSpPr>
                <p:cNvPr id="29" name="Rectangle 2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30" name="Rectangle 2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1" name="TextBox 30"/>
                <p:cNvSpPr txBox="1"/>
                <p:nvPr/>
              </p:nvSpPr>
              <p:spPr>
                <a:xfrm>
                  <a:off x="132892" y="729744"/>
                  <a:ext cx="1214446" cy="223138"/>
                </a:xfrm>
                <a:prstGeom prst="rect">
                  <a:avLst/>
                </a:prstGeom>
                <a:noFill/>
              </p:spPr>
              <p:txBody>
                <a:bodyPr wrap="square" rtlCol="0">
                  <a:spAutoFit/>
                </a:bodyPr>
                <a:lstStyle/>
                <a:p>
                  <a:pPr algn="ctr"/>
                  <a:r>
                    <a:rPr lang="es-CO" sz="850" b="1" dirty="0" smtClean="0"/>
                    <a:t>CÁLCULO DIFERENCIAL</a:t>
                  </a:r>
                  <a:endParaRPr lang="es-CO" sz="850" b="1" dirty="0"/>
                </a:p>
              </p:txBody>
            </p:sp>
          </p:grpSp>
          <p:grpSp>
            <p:nvGrpSpPr>
              <p:cNvPr id="40" name="Group 39"/>
              <p:cNvGrpSpPr/>
              <p:nvPr/>
            </p:nvGrpSpPr>
            <p:grpSpPr>
              <a:xfrm>
                <a:off x="89968" y="2199165"/>
                <a:ext cx="1214446" cy="500066"/>
                <a:chOff x="161406" y="500042"/>
                <a:chExt cx="1214446" cy="500066"/>
              </a:xfrm>
            </p:grpSpPr>
            <p:sp>
              <p:nvSpPr>
                <p:cNvPr id="41" name="Round Same Side Corner Rectangle 40"/>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2" name="Round Single Corner Rectangle 4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43" name="Rectangle 4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44" name="Round Single Corner Rectangle 4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45" name="Rectangle 4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46" name="Rectangle 4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p>
              </p:txBody>
            </p:sp>
            <p:sp>
              <p:nvSpPr>
                <p:cNvPr id="47" name="TextBox 46"/>
                <p:cNvSpPr txBox="1"/>
                <p:nvPr/>
              </p:nvSpPr>
              <p:spPr>
                <a:xfrm>
                  <a:off x="161406" y="709104"/>
                  <a:ext cx="1214446" cy="223138"/>
                </a:xfrm>
                <a:prstGeom prst="rect">
                  <a:avLst/>
                </a:prstGeom>
                <a:noFill/>
              </p:spPr>
              <p:txBody>
                <a:bodyPr wrap="square" rtlCol="0">
                  <a:spAutoFit/>
                </a:bodyPr>
                <a:lstStyle/>
                <a:p>
                  <a:pPr algn="ctr"/>
                  <a:r>
                    <a:rPr lang="es-CO" sz="850" b="1" dirty="0" smtClean="0"/>
                    <a:t>ÁLGEBRA LINEAL</a:t>
                  </a:r>
                  <a:endParaRPr lang="es-CO" sz="850" b="1" dirty="0"/>
                </a:p>
              </p:txBody>
            </p:sp>
          </p:grpSp>
          <p:grpSp>
            <p:nvGrpSpPr>
              <p:cNvPr id="48" name="Group 47"/>
              <p:cNvGrpSpPr/>
              <p:nvPr/>
            </p:nvGrpSpPr>
            <p:grpSpPr>
              <a:xfrm>
                <a:off x="-32" y="2857496"/>
                <a:ext cx="1285884" cy="571576"/>
                <a:chOff x="71406" y="500042"/>
                <a:chExt cx="1285884" cy="571576"/>
              </a:xfrm>
            </p:grpSpPr>
            <p:sp>
              <p:nvSpPr>
                <p:cNvPr id="49" name="Round Same Side Corner Rectangle 48"/>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0" name="Round Single Corner Rectangle 4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1" name="Rectangle 5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52" name="Round Single Corner Rectangle 5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3" name="Rectangle 5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4" name="Rectangle 5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5" name="TextBox 54"/>
                <p:cNvSpPr txBox="1"/>
                <p:nvPr/>
              </p:nvSpPr>
              <p:spPr>
                <a:xfrm>
                  <a:off x="71406" y="586870"/>
                  <a:ext cx="1285884" cy="484748"/>
                </a:xfrm>
                <a:prstGeom prst="rect">
                  <a:avLst/>
                </a:prstGeom>
                <a:noFill/>
              </p:spPr>
              <p:txBody>
                <a:bodyPr wrap="square" rtlCol="0">
                  <a:spAutoFit/>
                </a:bodyPr>
                <a:lstStyle/>
                <a:p>
                  <a:pPr algn="ctr"/>
                  <a:r>
                    <a:rPr lang="es-CO" sz="850" b="1" dirty="0" smtClean="0"/>
                    <a:t>INTRODUCCIÓN</a:t>
                  </a:r>
                </a:p>
                <a:p>
                  <a:pPr algn="ctr"/>
                  <a:r>
                    <a:rPr lang="es-CO" sz="850" b="1" dirty="0" smtClean="0"/>
                    <a:t> </a:t>
                  </a:r>
                  <a:r>
                    <a:rPr lang="es-CO" sz="850" b="1" dirty="0"/>
                    <a:t>A LA </a:t>
                  </a:r>
                  <a:r>
                    <a:rPr lang="es-CO" sz="850" b="1" dirty="0" smtClean="0"/>
                    <a:t>INGENIERÍA</a:t>
                  </a:r>
                </a:p>
                <a:p>
                  <a:pPr algn="ctr"/>
                  <a:r>
                    <a:rPr lang="es-CO" sz="850" b="1" dirty="0" smtClean="0"/>
                    <a:t> AMBIENTAL</a:t>
                  </a:r>
                  <a:endParaRPr lang="es-CO" sz="850" b="1" dirty="0"/>
                </a:p>
              </p:txBody>
            </p:sp>
          </p:grpSp>
          <p:grpSp>
            <p:nvGrpSpPr>
              <p:cNvPr id="56" name="Group 55"/>
              <p:cNvGrpSpPr/>
              <p:nvPr/>
            </p:nvGrpSpPr>
            <p:grpSpPr>
              <a:xfrm>
                <a:off x="71406" y="3485049"/>
                <a:ext cx="1214446" cy="508503"/>
                <a:chOff x="142844" y="500042"/>
                <a:chExt cx="1214446" cy="508503"/>
              </a:xfrm>
            </p:grpSpPr>
            <p:sp>
              <p:nvSpPr>
                <p:cNvPr id="57" name="Round Same Side Corner Rectangle 56"/>
                <p:cNvSpPr/>
                <p:nvPr/>
              </p:nvSpPr>
              <p:spPr>
                <a:xfrm flipV="1">
                  <a:off x="214282" y="642918"/>
                  <a:ext cx="1071570" cy="357190"/>
                </a:xfrm>
                <a:prstGeom prst="round2SameRect">
                  <a:avLst/>
                </a:prstGeom>
                <a:solidFill>
                  <a:schemeClr val="accent2">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8" name="Round Single Corner Rectangle 5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9" name="Rectangle 5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60" name="Round Single Corner Rectangle 5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61" name="Rectangle 6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62" name="Rectangle 6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63" name="TextBox 62"/>
                <p:cNvSpPr txBox="1"/>
                <p:nvPr/>
              </p:nvSpPr>
              <p:spPr>
                <a:xfrm>
                  <a:off x="142844" y="654602"/>
                  <a:ext cx="1214446" cy="353943"/>
                </a:xfrm>
                <a:prstGeom prst="rect">
                  <a:avLst/>
                </a:prstGeom>
                <a:noFill/>
              </p:spPr>
              <p:txBody>
                <a:bodyPr wrap="square" rtlCol="0">
                  <a:spAutoFit/>
                </a:bodyPr>
                <a:lstStyle/>
                <a:p>
                  <a:pPr algn="ctr"/>
                  <a:r>
                    <a:rPr lang="es-CO" sz="850" b="1" dirty="0" smtClean="0"/>
                    <a:t>COMUNICACIÓN </a:t>
                  </a:r>
                  <a:endParaRPr lang="es-CO" sz="850" b="1" dirty="0"/>
                </a:p>
                <a:p>
                  <a:pPr algn="ctr"/>
                  <a:r>
                    <a:rPr lang="es-CO" sz="850" b="1" dirty="0"/>
                    <a:t>ORAL Y </a:t>
                  </a:r>
                  <a:r>
                    <a:rPr lang="es-CO" sz="850" b="1" dirty="0" smtClean="0"/>
                    <a:t>ESCRITA</a:t>
                  </a:r>
                  <a:endParaRPr lang="es-CO" sz="850" b="1" dirty="0"/>
                </a:p>
              </p:txBody>
            </p:sp>
          </p:grpSp>
          <p:grpSp>
            <p:nvGrpSpPr>
              <p:cNvPr id="64" name="Group 63"/>
              <p:cNvGrpSpPr/>
              <p:nvPr/>
            </p:nvGrpSpPr>
            <p:grpSpPr>
              <a:xfrm>
                <a:off x="71080" y="4143309"/>
                <a:ext cx="1214446" cy="511961"/>
                <a:chOff x="142518" y="500042"/>
                <a:chExt cx="1214446" cy="511961"/>
              </a:xfrm>
            </p:grpSpPr>
            <p:sp>
              <p:nvSpPr>
                <p:cNvPr id="65" name="Round Same Side Corner Rectangle 64"/>
                <p:cNvSpPr/>
                <p:nvPr/>
              </p:nvSpPr>
              <p:spPr>
                <a:xfrm flipV="1">
                  <a:off x="214282" y="642918"/>
                  <a:ext cx="1071570" cy="357190"/>
                </a:xfrm>
                <a:prstGeom prst="round2SameRect">
                  <a:avLst/>
                </a:prstGeom>
                <a:solidFill>
                  <a:schemeClr val="accent2">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66" name="Round Single Corner Rectangle 6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endParaRPr lang="es-CO" dirty="0"/>
                </a:p>
              </p:txBody>
            </p:sp>
            <p:sp>
              <p:nvSpPr>
                <p:cNvPr id="67" name="Rectangle 6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68" name="Round Single Corner Rectangle 6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endParaRPr lang="es-CO" dirty="0"/>
                </a:p>
              </p:txBody>
            </p:sp>
            <p:sp>
              <p:nvSpPr>
                <p:cNvPr id="69" name="Rectangle 6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0" name="Rectangle 6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0</a:t>
                  </a:r>
                </a:p>
              </p:txBody>
            </p:sp>
            <p:sp>
              <p:nvSpPr>
                <p:cNvPr id="71" name="TextBox 70"/>
                <p:cNvSpPr txBox="1"/>
                <p:nvPr/>
              </p:nvSpPr>
              <p:spPr>
                <a:xfrm>
                  <a:off x="142518" y="658060"/>
                  <a:ext cx="1214446" cy="353943"/>
                </a:xfrm>
                <a:prstGeom prst="rect">
                  <a:avLst/>
                </a:prstGeom>
                <a:noFill/>
              </p:spPr>
              <p:txBody>
                <a:bodyPr wrap="square" rtlCol="0">
                  <a:spAutoFit/>
                </a:bodyPr>
                <a:lstStyle/>
                <a:p>
                  <a:pPr algn="ctr"/>
                  <a:r>
                    <a:rPr lang="es-CO" sz="850" b="1" dirty="0" smtClean="0"/>
                    <a:t>CÁTEDRA </a:t>
                  </a:r>
                  <a:r>
                    <a:rPr lang="es-CO" sz="850" b="1" dirty="0"/>
                    <a:t>FRANCISCO </a:t>
                  </a:r>
                  <a:r>
                    <a:rPr lang="es-CO" sz="850" b="1" dirty="0" smtClean="0"/>
                    <a:t>JOSÉ </a:t>
                  </a:r>
                  <a:r>
                    <a:rPr lang="es-CO" sz="850" b="1" dirty="0"/>
                    <a:t>DE </a:t>
                  </a:r>
                  <a:r>
                    <a:rPr lang="es-CO" sz="850" b="1" dirty="0" smtClean="0"/>
                    <a:t>CALDAS</a:t>
                  </a:r>
                  <a:endParaRPr lang="es-CO" sz="850" b="1" dirty="0"/>
                </a:p>
              </p:txBody>
            </p:sp>
          </p:grpSp>
          <p:grpSp>
            <p:nvGrpSpPr>
              <p:cNvPr id="72" name="Group 71"/>
              <p:cNvGrpSpPr/>
              <p:nvPr/>
            </p:nvGrpSpPr>
            <p:grpSpPr>
              <a:xfrm>
                <a:off x="1345372" y="285728"/>
                <a:ext cx="1214446" cy="500066"/>
                <a:chOff x="130926" y="500042"/>
                <a:chExt cx="1214446" cy="500066"/>
              </a:xfrm>
            </p:grpSpPr>
            <p:sp>
              <p:nvSpPr>
                <p:cNvPr id="73" name="Round Same Side Corner Rectangle 72"/>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4" name="Round Single Corner Rectangle 7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75" name="Rectangle 7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76" name="Round Single Corner Rectangle 7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77" name="Rectangle 7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8" name="Rectangle 7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9" name="TextBox 78"/>
                <p:cNvSpPr txBox="1"/>
                <p:nvPr/>
              </p:nvSpPr>
              <p:spPr>
                <a:xfrm>
                  <a:off x="130926" y="637977"/>
                  <a:ext cx="1214446" cy="353943"/>
                </a:xfrm>
                <a:prstGeom prst="rect">
                  <a:avLst/>
                </a:prstGeom>
                <a:noFill/>
              </p:spPr>
              <p:txBody>
                <a:bodyPr wrap="square" rtlCol="0">
                  <a:spAutoFit/>
                </a:bodyPr>
                <a:lstStyle/>
                <a:p>
                  <a:pPr algn="ctr"/>
                  <a:r>
                    <a:rPr lang="es-CO" sz="850" b="1" dirty="0" smtClean="0"/>
                    <a:t>BIOLOGÍA COMPARADA</a:t>
                  </a:r>
                  <a:endParaRPr lang="es-CO" sz="850" b="1" dirty="0"/>
                </a:p>
              </p:txBody>
            </p:sp>
          </p:grpSp>
          <p:grpSp>
            <p:nvGrpSpPr>
              <p:cNvPr id="80" name="Group 79"/>
              <p:cNvGrpSpPr/>
              <p:nvPr/>
            </p:nvGrpSpPr>
            <p:grpSpPr>
              <a:xfrm>
                <a:off x="1357290" y="928670"/>
                <a:ext cx="1214446" cy="500066"/>
                <a:chOff x="142844" y="500042"/>
                <a:chExt cx="1214446" cy="500066"/>
              </a:xfrm>
            </p:grpSpPr>
            <p:sp>
              <p:nvSpPr>
                <p:cNvPr id="81" name="Round Same Side Corner Rectangle 80"/>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2" name="Round Single Corner Rectangle 8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83" name="Rectangle 8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84" name="Round Single Corner Rectangle 8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85" name="Rectangle 8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86" name="Rectangle 8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7" name="TextBox 86"/>
                <p:cNvSpPr txBox="1"/>
                <p:nvPr/>
              </p:nvSpPr>
              <p:spPr>
                <a:xfrm>
                  <a:off x="142844" y="719802"/>
                  <a:ext cx="1214446" cy="223138"/>
                </a:xfrm>
                <a:prstGeom prst="rect">
                  <a:avLst/>
                </a:prstGeom>
                <a:noFill/>
              </p:spPr>
              <p:txBody>
                <a:bodyPr wrap="square" rtlCol="0">
                  <a:spAutoFit/>
                </a:bodyPr>
                <a:lstStyle/>
                <a:p>
                  <a:pPr algn="ctr"/>
                  <a:r>
                    <a:rPr lang="es-CO" sz="850" b="1" dirty="0" smtClean="0"/>
                    <a:t>QUÍMICA ORGÁNICA</a:t>
                  </a:r>
                  <a:endParaRPr lang="es-CO" sz="850" b="1" dirty="0"/>
                </a:p>
              </p:txBody>
            </p:sp>
          </p:grpSp>
          <p:grpSp>
            <p:nvGrpSpPr>
              <p:cNvPr id="88" name="Group 87"/>
              <p:cNvGrpSpPr/>
              <p:nvPr/>
            </p:nvGrpSpPr>
            <p:grpSpPr>
              <a:xfrm>
                <a:off x="1365900" y="1571612"/>
                <a:ext cx="1214446" cy="500066"/>
                <a:chOff x="151454" y="500042"/>
                <a:chExt cx="1214446" cy="500066"/>
              </a:xfrm>
            </p:grpSpPr>
            <p:sp>
              <p:nvSpPr>
                <p:cNvPr id="89" name="Round Same Side Corner Rectangle 88"/>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90" name="Round Single Corner Rectangle 8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91" name="Rectangle 9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92" name="Round Single Corner Rectangle 9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93" name="Rectangle 9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94" name="Rectangle 9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95" name="TextBox 94"/>
                <p:cNvSpPr txBox="1"/>
                <p:nvPr/>
              </p:nvSpPr>
              <p:spPr>
                <a:xfrm>
                  <a:off x="151454" y="709943"/>
                  <a:ext cx="1214446" cy="223138"/>
                </a:xfrm>
                <a:prstGeom prst="rect">
                  <a:avLst/>
                </a:prstGeom>
                <a:noFill/>
              </p:spPr>
              <p:txBody>
                <a:bodyPr wrap="square" rtlCol="0">
                  <a:spAutoFit/>
                </a:bodyPr>
                <a:lstStyle/>
                <a:p>
                  <a:pPr algn="ctr"/>
                  <a:r>
                    <a:rPr lang="es-CO" sz="850" b="1" dirty="0" smtClean="0"/>
                    <a:t>CÁLCULO INTEGRAL</a:t>
                  </a:r>
                  <a:endParaRPr lang="es-CO" sz="850" b="1" dirty="0"/>
                </a:p>
              </p:txBody>
            </p:sp>
          </p:grpSp>
          <p:grpSp>
            <p:nvGrpSpPr>
              <p:cNvPr id="96" name="Group 95"/>
              <p:cNvGrpSpPr/>
              <p:nvPr/>
            </p:nvGrpSpPr>
            <p:grpSpPr>
              <a:xfrm>
                <a:off x="1356660" y="2214554"/>
                <a:ext cx="1214446" cy="500066"/>
                <a:chOff x="142214" y="500042"/>
                <a:chExt cx="1214446" cy="500066"/>
              </a:xfrm>
            </p:grpSpPr>
            <p:sp>
              <p:nvSpPr>
                <p:cNvPr id="97" name="Round Same Side Corner Rectangle 96"/>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98" name="Round Single Corner Rectangle 9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99" name="Rectangle 9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100" name="Round Single Corner Rectangle 9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endParaRPr lang="es-CO" dirty="0"/>
                </a:p>
              </p:txBody>
            </p:sp>
            <p:sp>
              <p:nvSpPr>
                <p:cNvPr id="101" name="Rectangle 10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102" name="Rectangle 10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03" name="TextBox 102"/>
                <p:cNvSpPr txBox="1"/>
                <p:nvPr/>
              </p:nvSpPr>
              <p:spPr>
                <a:xfrm>
                  <a:off x="142214" y="727486"/>
                  <a:ext cx="1214446" cy="223138"/>
                </a:xfrm>
                <a:prstGeom prst="rect">
                  <a:avLst/>
                </a:prstGeom>
                <a:noFill/>
              </p:spPr>
              <p:txBody>
                <a:bodyPr wrap="square" rtlCol="0">
                  <a:spAutoFit/>
                </a:bodyPr>
                <a:lstStyle/>
                <a:p>
                  <a:pPr algn="ctr"/>
                  <a:r>
                    <a:rPr lang="es-CO" sz="850" b="1" dirty="0"/>
                    <a:t>FÍSICA </a:t>
                  </a:r>
                  <a:r>
                    <a:rPr lang="es-CO" sz="850" b="1" dirty="0" smtClean="0"/>
                    <a:t>MECÁNICA</a:t>
                  </a:r>
                  <a:endParaRPr lang="es-CO" sz="850" b="1" dirty="0"/>
                </a:p>
              </p:txBody>
            </p:sp>
          </p:grpSp>
          <p:grpSp>
            <p:nvGrpSpPr>
              <p:cNvPr id="104" name="Group 103"/>
              <p:cNvGrpSpPr/>
              <p:nvPr/>
            </p:nvGrpSpPr>
            <p:grpSpPr>
              <a:xfrm>
                <a:off x="1356660" y="2857496"/>
                <a:ext cx="1214446" cy="511945"/>
                <a:chOff x="142214" y="500042"/>
                <a:chExt cx="1214446" cy="511945"/>
              </a:xfrm>
            </p:grpSpPr>
            <p:sp>
              <p:nvSpPr>
                <p:cNvPr id="105" name="Round Same Side Corner Rectangle 104"/>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06" name="Round Single Corner Rectangle 10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107" name="Rectangle 10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108" name="Round Single Corner Rectangle 10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109" name="Rectangle 10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110" name="Rectangle 10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p>
              </p:txBody>
            </p:sp>
            <p:sp>
              <p:nvSpPr>
                <p:cNvPr id="111" name="TextBox 110"/>
                <p:cNvSpPr txBox="1"/>
                <p:nvPr/>
              </p:nvSpPr>
              <p:spPr>
                <a:xfrm>
                  <a:off x="142214" y="658044"/>
                  <a:ext cx="1214446" cy="353943"/>
                </a:xfrm>
                <a:prstGeom prst="rect">
                  <a:avLst/>
                </a:prstGeom>
                <a:noFill/>
              </p:spPr>
              <p:txBody>
                <a:bodyPr wrap="square" rtlCol="0">
                  <a:spAutoFit/>
                </a:bodyPr>
                <a:lstStyle/>
                <a:p>
                  <a:pPr algn="ctr"/>
                  <a:r>
                    <a:rPr lang="es-CO" sz="850" b="1" dirty="0" smtClean="0"/>
                    <a:t>ESTADÍSTICA </a:t>
                  </a:r>
                  <a:r>
                    <a:rPr lang="es-CO" sz="850" b="1" dirty="0"/>
                    <a:t>Y </a:t>
                  </a:r>
                  <a:r>
                    <a:rPr lang="es-CO" sz="850" b="1" dirty="0" smtClean="0"/>
                    <a:t>PROBALIDIDAD</a:t>
                  </a:r>
                  <a:endParaRPr lang="es-CO" sz="850" b="1" dirty="0"/>
                </a:p>
              </p:txBody>
            </p:sp>
          </p:grpSp>
          <p:grpSp>
            <p:nvGrpSpPr>
              <p:cNvPr id="112" name="Group 111"/>
              <p:cNvGrpSpPr/>
              <p:nvPr/>
            </p:nvGrpSpPr>
            <p:grpSpPr>
              <a:xfrm>
                <a:off x="1365900" y="4158698"/>
                <a:ext cx="1214446" cy="500066"/>
                <a:chOff x="151454" y="500042"/>
                <a:chExt cx="1214446" cy="500066"/>
              </a:xfrm>
            </p:grpSpPr>
            <p:sp>
              <p:nvSpPr>
                <p:cNvPr id="113" name="Round Same Side Corner Rectangle 112"/>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14" name="Round Single Corner Rectangle 11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115" name="Rectangle 11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116" name="Round Single Corner Rectangle 11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117" name="Rectangle 11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18" name="Rectangle 11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19" name="TextBox 118"/>
                <p:cNvSpPr txBox="1"/>
                <p:nvPr/>
              </p:nvSpPr>
              <p:spPr>
                <a:xfrm>
                  <a:off x="151454" y="629152"/>
                  <a:ext cx="1214446" cy="353943"/>
                </a:xfrm>
                <a:prstGeom prst="rect">
                  <a:avLst/>
                </a:prstGeom>
                <a:noFill/>
              </p:spPr>
              <p:txBody>
                <a:bodyPr wrap="square" rtlCol="0">
                  <a:spAutoFit/>
                </a:bodyPr>
                <a:lstStyle/>
                <a:p>
                  <a:pPr algn="ctr"/>
                  <a:r>
                    <a:rPr lang="es-CO" sz="850" b="1" dirty="0"/>
                    <a:t>LÓGICA DE </a:t>
                  </a:r>
                  <a:r>
                    <a:rPr lang="es-CO" sz="850" b="1" dirty="0" smtClean="0"/>
                    <a:t>PROGRAMACIÓN</a:t>
                  </a:r>
                  <a:endParaRPr lang="es-CO" sz="850" b="1" dirty="0"/>
                </a:p>
              </p:txBody>
            </p:sp>
          </p:grpSp>
          <p:grpSp>
            <p:nvGrpSpPr>
              <p:cNvPr id="120" name="Group 119"/>
              <p:cNvGrpSpPr/>
              <p:nvPr/>
            </p:nvGrpSpPr>
            <p:grpSpPr>
              <a:xfrm>
                <a:off x="1309935" y="4786322"/>
                <a:ext cx="1285884" cy="500066"/>
                <a:chOff x="95489" y="500042"/>
                <a:chExt cx="1285884" cy="500066"/>
              </a:xfrm>
            </p:grpSpPr>
            <p:sp>
              <p:nvSpPr>
                <p:cNvPr id="121" name="Round Same Side Corner Rectangle 120"/>
                <p:cNvSpPr/>
                <p:nvPr/>
              </p:nvSpPr>
              <p:spPr>
                <a:xfrm flipV="1">
                  <a:off x="214282" y="642918"/>
                  <a:ext cx="1071570" cy="357190"/>
                </a:xfrm>
                <a:prstGeom prst="round2SameRect">
                  <a:avLst/>
                </a:prstGeom>
                <a:solidFill>
                  <a:schemeClr val="accent2">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22" name="Round Single Corner Rectangle 12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endParaRPr lang="es-CO" dirty="0"/>
                </a:p>
              </p:txBody>
            </p:sp>
            <p:sp>
              <p:nvSpPr>
                <p:cNvPr id="123" name="Rectangle 12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124" name="Round Single Corner Rectangle 12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endParaRPr lang="es-CO" dirty="0"/>
                </a:p>
              </p:txBody>
            </p:sp>
            <p:sp>
              <p:nvSpPr>
                <p:cNvPr id="125" name="Rectangle 12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26" name="Rectangle 12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0</a:t>
                  </a:r>
                </a:p>
              </p:txBody>
            </p:sp>
            <p:sp>
              <p:nvSpPr>
                <p:cNvPr id="127" name="TextBox 126"/>
                <p:cNvSpPr txBox="1"/>
                <p:nvPr/>
              </p:nvSpPr>
              <p:spPr>
                <a:xfrm>
                  <a:off x="95489" y="640221"/>
                  <a:ext cx="1285884" cy="353943"/>
                </a:xfrm>
                <a:prstGeom prst="rect">
                  <a:avLst/>
                </a:prstGeom>
                <a:noFill/>
              </p:spPr>
              <p:txBody>
                <a:bodyPr wrap="square" rtlCol="0">
                  <a:spAutoFit/>
                </a:bodyPr>
                <a:lstStyle/>
                <a:p>
                  <a:pPr algn="ctr"/>
                  <a:r>
                    <a:rPr lang="es-CO" sz="850" b="1" dirty="0" smtClean="0"/>
                    <a:t>CÁTEDRA </a:t>
                  </a:r>
                  <a:r>
                    <a:rPr lang="es-CO" sz="850" b="1" dirty="0"/>
                    <a:t>DEMOCRACIA Y </a:t>
                  </a:r>
                  <a:r>
                    <a:rPr lang="es-CO" sz="850" b="1" dirty="0" smtClean="0"/>
                    <a:t>CIUDADANÍA</a:t>
                  </a:r>
                  <a:endParaRPr lang="es-CO" sz="850" b="1" dirty="0"/>
                </a:p>
              </p:txBody>
            </p:sp>
          </p:grpSp>
          <p:grpSp>
            <p:nvGrpSpPr>
              <p:cNvPr id="128" name="Group 127"/>
              <p:cNvGrpSpPr/>
              <p:nvPr/>
            </p:nvGrpSpPr>
            <p:grpSpPr>
              <a:xfrm>
                <a:off x="2643174" y="285728"/>
                <a:ext cx="1214446" cy="500066"/>
                <a:chOff x="142844" y="500042"/>
                <a:chExt cx="1214446" cy="500066"/>
              </a:xfrm>
            </p:grpSpPr>
            <p:sp>
              <p:nvSpPr>
                <p:cNvPr id="129" name="Round Same Side Corner Rectangle 128"/>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30" name="Round Single Corner Rectangle 12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131" name="Rectangle 13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132" name="Round Single Corner Rectangle 13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133" name="Rectangle 13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34" name="Rectangle 13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35" name="TextBox 134"/>
                <p:cNvSpPr txBox="1"/>
                <p:nvPr/>
              </p:nvSpPr>
              <p:spPr>
                <a:xfrm>
                  <a:off x="142844" y="714356"/>
                  <a:ext cx="1214446" cy="223138"/>
                </a:xfrm>
                <a:prstGeom prst="rect">
                  <a:avLst/>
                </a:prstGeom>
                <a:noFill/>
              </p:spPr>
              <p:txBody>
                <a:bodyPr wrap="square" rtlCol="0">
                  <a:spAutoFit/>
                </a:bodyPr>
                <a:lstStyle/>
                <a:p>
                  <a:pPr algn="ctr"/>
                  <a:r>
                    <a:rPr lang="es-CO" sz="850" b="1" dirty="0" smtClean="0"/>
                    <a:t>MICROBIOLOGÍA</a:t>
                  </a:r>
                  <a:endParaRPr lang="es-CO" sz="850" b="1" dirty="0"/>
                </a:p>
              </p:txBody>
            </p:sp>
          </p:grpSp>
          <p:grpSp>
            <p:nvGrpSpPr>
              <p:cNvPr id="136" name="Group 135"/>
              <p:cNvGrpSpPr/>
              <p:nvPr/>
            </p:nvGrpSpPr>
            <p:grpSpPr>
              <a:xfrm>
                <a:off x="2643174" y="928670"/>
                <a:ext cx="1214446" cy="500066"/>
                <a:chOff x="142844" y="500042"/>
                <a:chExt cx="1214446" cy="500066"/>
              </a:xfrm>
            </p:grpSpPr>
            <p:sp>
              <p:nvSpPr>
                <p:cNvPr id="137" name="Round Same Side Corner Rectangle 136"/>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38" name="Round Single Corner Rectangle 13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139" name="Rectangle 13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140" name="Round Single Corner Rectangle 13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141" name="Rectangle 14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42" name="Rectangle 14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43" name="TextBox 142"/>
                <p:cNvSpPr txBox="1"/>
                <p:nvPr/>
              </p:nvSpPr>
              <p:spPr>
                <a:xfrm>
                  <a:off x="142844" y="714356"/>
                  <a:ext cx="1214446" cy="223138"/>
                </a:xfrm>
                <a:prstGeom prst="rect">
                  <a:avLst/>
                </a:prstGeom>
                <a:noFill/>
              </p:spPr>
              <p:txBody>
                <a:bodyPr wrap="square" rtlCol="0">
                  <a:spAutoFit/>
                </a:bodyPr>
                <a:lstStyle/>
                <a:p>
                  <a:pPr algn="ctr"/>
                  <a:r>
                    <a:rPr lang="es-CO" sz="850" b="1" dirty="0" smtClean="0"/>
                    <a:t>BIOQUÍMICA</a:t>
                  </a:r>
                  <a:endParaRPr lang="es-CO" sz="850" b="1" dirty="0"/>
                </a:p>
              </p:txBody>
            </p:sp>
          </p:grpSp>
          <p:grpSp>
            <p:nvGrpSpPr>
              <p:cNvPr id="144" name="Group 143"/>
              <p:cNvGrpSpPr/>
              <p:nvPr/>
            </p:nvGrpSpPr>
            <p:grpSpPr>
              <a:xfrm>
                <a:off x="2643174" y="1571612"/>
                <a:ext cx="1214446" cy="500066"/>
                <a:chOff x="142844" y="500042"/>
                <a:chExt cx="1214446" cy="500066"/>
              </a:xfrm>
            </p:grpSpPr>
            <p:sp>
              <p:nvSpPr>
                <p:cNvPr id="145" name="Round Same Side Corner Rectangle 144"/>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46" name="Round Single Corner Rectangle 14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147" name="Rectangle 14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148" name="Round Single Corner Rectangle 14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149" name="Rectangle 14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150" name="Rectangle 14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p>
              </p:txBody>
            </p:sp>
            <p:sp>
              <p:nvSpPr>
                <p:cNvPr id="151" name="TextBox 150"/>
                <p:cNvSpPr txBox="1"/>
                <p:nvPr/>
              </p:nvSpPr>
              <p:spPr>
                <a:xfrm>
                  <a:off x="142844" y="642918"/>
                  <a:ext cx="1214446" cy="353943"/>
                </a:xfrm>
                <a:prstGeom prst="rect">
                  <a:avLst/>
                </a:prstGeom>
                <a:noFill/>
              </p:spPr>
              <p:txBody>
                <a:bodyPr wrap="square" rtlCol="0">
                  <a:spAutoFit/>
                </a:bodyPr>
                <a:lstStyle/>
                <a:p>
                  <a:pPr algn="ctr"/>
                  <a:r>
                    <a:rPr lang="es-CO" sz="850" b="1" dirty="0"/>
                    <a:t>ECUACIONES DIFERENCIALES</a:t>
                  </a:r>
                </a:p>
              </p:txBody>
            </p:sp>
          </p:grpSp>
          <p:grpSp>
            <p:nvGrpSpPr>
              <p:cNvPr id="152" name="Group 151"/>
              <p:cNvGrpSpPr/>
              <p:nvPr/>
            </p:nvGrpSpPr>
            <p:grpSpPr>
              <a:xfrm>
                <a:off x="2643174" y="2214554"/>
                <a:ext cx="1214446" cy="500066"/>
                <a:chOff x="142844" y="500042"/>
                <a:chExt cx="1214446" cy="500066"/>
              </a:xfrm>
            </p:grpSpPr>
            <p:sp>
              <p:nvSpPr>
                <p:cNvPr id="153" name="Round Same Side Corner Rectangle 152"/>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54" name="Round Single Corner Rectangle 15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155" name="Rectangle 15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156" name="Round Single Corner Rectangle 15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endParaRPr lang="es-CO" dirty="0"/>
                </a:p>
              </p:txBody>
            </p:sp>
            <p:sp>
              <p:nvSpPr>
                <p:cNvPr id="157" name="Rectangle 15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158" name="Rectangle 15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59" name="TextBox 158"/>
                <p:cNvSpPr txBox="1"/>
                <p:nvPr/>
              </p:nvSpPr>
              <p:spPr>
                <a:xfrm>
                  <a:off x="142844" y="714356"/>
                  <a:ext cx="1214446" cy="223138"/>
                </a:xfrm>
                <a:prstGeom prst="rect">
                  <a:avLst/>
                </a:prstGeom>
                <a:noFill/>
              </p:spPr>
              <p:txBody>
                <a:bodyPr wrap="square" rtlCol="0">
                  <a:spAutoFit/>
                </a:bodyPr>
                <a:lstStyle/>
                <a:p>
                  <a:pPr algn="ctr"/>
                  <a:r>
                    <a:rPr lang="es-CO" sz="850" b="1" dirty="0" smtClean="0"/>
                    <a:t>FÍSICA </a:t>
                  </a:r>
                  <a:r>
                    <a:rPr lang="es-CO" sz="850" b="1" dirty="0"/>
                    <a:t>ONDULATORIA</a:t>
                  </a:r>
                </a:p>
              </p:txBody>
            </p:sp>
          </p:grpSp>
          <p:grpSp>
            <p:nvGrpSpPr>
              <p:cNvPr id="160" name="Group 159"/>
              <p:cNvGrpSpPr/>
              <p:nvPr/>
            </p:nvGrpSpPr>
            <p:grpSpPr>
              <a:xfrm>
                <a:off x="2643174" y="2857496"/>
                <a:ext cx="1214446" cy="500066"/>
                <a:chOff x="142844" y="500042"/>
                <a:chExt cx="1214446" cy="500066"/>
              </a:xfrm>
            </p:grpSpPr>
            <p:sp>
              <p:nvSpPr>
                <p:cNvPr id="161" name="Round Same Side Corner Rectangle 160"/>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62" name="Round Single Corner Rectangle 16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163" name="Rectangle 16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164" name="Round Single Corner Rectangle 16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165" name="Rectangle 16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66" name="Rectangle 16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67" name="TextBox 166"/>
                <p:cNvSpPr txBox="1"/>
                <p:nvPr/>
              </p:nvSpPr>
              <p:spPr>
                <a:xfrm>
                  <a:off x="142844" y="705532"/>
                  <a:ext cx="1214446" cy="223138"/>
                </a:xfrm>
                <a:prstGeom prst="rect">
                  <a:avLst/>
                </a:prstGeom>
                <a:noFill/>
              </p:spPr>
              <p:txBody>
                <a:bodyPr wrap="square" rtlCol="0">
                  <a:spAutoFit/>
                </a:bodyPr>
                <a:lstStyle/>
                <a:p>
                  <a:pPr algn="ctr"/>
                  <a:r>
                    <a:rPr lang="es-CO" sz="850" b="1" dirty="0" smtClean="0"/>
                    <a:t>CLIMATOLOGÍA</a:t>
                  </a:r>
                  <a:endParaRPr lang="es-CO" sz="850" b="1" dirty="0"/>
                </a:p>
              </p:txBody>
            </p:sp>
          </p:grpSp>
          <p:grpSp>
            <p:nvGrpSpPr>
              <p:cNvPr id="168" name="Group 167"/>
              <p:cNvGrpSpPr/>
              <p:nvPr/>
            </p:nvGrpSpPr>
            <p:grpSpPr>
              <a:xfrm>
                <a:off x="3929058" y="3500438"/>
                <a:ext cx="1214446" cy="556186"/>
                <a:chOff x="142844" y="500042"/>
                <a:chExt cx="1214446" cy="556186"/>
              </a:xfrm>
            </p:grpSpPr>
            <p:sp>
              <p:nvSpPr>
                <p:cNvPr id="169" name="Round Same Side Corner Rectangle 168"/>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70" name="Round Single Corner Rectangle 16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171" name="Rectangle 17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172" name="Round Single Corner Rectangle 17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173" name="Rectangle 17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74" name="Rectangle 17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75" name="TextBox 174"/>
                <p:cNvSpPr txBox="1"/>
                <p:nvPr/>
              </p:nvSpPr>
              <p:spPr>
                <a:xfrm>
                  <a:off x="142844" y="571480"/>
                  <a:ext cx="1214446" cy="484748"/>
                </a:xfrm>
                <a:prstGeom prst="rect">
                  <a:avLst/>
                </a:prstGeom>
                <a:noFill/>
              </p:spPr>
              <p:txBody>
                <a:bodyPr wrap="square" rtlCol="0">
                  <a:spAutoFit/>
                </a:bodyPr>
                <a:lstStyle/>
                <a:p>
                  <a:pPr algn="ctr"/>
                  <a:r>
                    <a:rPr lang="es-CO" sz="850" b="1" dirty="0"/>
                    <a:t>SISTEMA DE </a:t>
                  </a:r>
                  <a:r>
                    <a:rPr lang="es-CO" sz="850" b="1" dirty="0" smtClean="0"/>
                    <a:t>INFORMACIÓN GEOGRÁFICA</a:t>
                  </a:r>
                  <a:endParaRPr lang="es-CO" sz="850" b="1" dirty="0"/>
                </a:p>
              </p:txBody>
            </p:sp>
          </p:grpSp>
          <p:grpSp>
            <p:nvGrpSpPr>
              <p:cNvPr id="176" name="Group 175"/>
              <p:cNvGrpSpPr/>
              <p:nvPr/>
            </p:nvGrpSpPr>
            <p:grpSpPr>
              <a:xfrm>
                <a:off x="3851920" y="4143380"/>
                <a:ext cx="1285884" cy="500066"/>
                <a:chOff x="82036" y="500042"/>
                <a:chExt cx="1285884" cy="500066"/>
              </a:xfrm>
            </p:grpSpPr>
            <p:sp>
              <p:nvSpPr>
                <p:cNvPr id="177" name="Round Same Side Corner Rectangle 176"/>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78" name="Round Single Corner Rectangle 17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179" name="Rectangle 17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180" name="Round Single Corner Rectangle 17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181" name="Rectangle 18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182" name="Rectangle 18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p>
              </p:txBody>
            </p:sp>
            <p:sp>
              <p:nvSpPr>
                <p:cNvPr id="183" name="TextBox 182"/>
                <p:cNvSpPr txBox="1"/>
                <p:nvPr/>
              </p:nvSpPr>
              <p:spPr>
                <a:xfrm>
                  <a:off x="82036" y="624149"/>
                  <a:ext cx="1285884" cy="353943"/>
                </a:xfrm>
                <a:prstGeom prst="rect">
                  <a:avLst/>
                </a:prstGeom>
                <a:noFill/>
              </p:spPr>
              <p:txBody>
                <a:bodyPr wrap="square" rtlCol="0">
                  <a:spAutoFit/>
                </a:bodyPr>
                <a:lstStyle/>
                <a:p>
                  <a:pPr algn="ctr"/>
                  <a:r>
                    <a:rPr lang="es-CO" sz="850" b="1" dirty="0"/>
                    <a:t>PRINCIPIOS DE </a:t>
                  </a:r>
                  <a:r>
                    <a:rPr lang="es-CO" sz="850" b="1" dirty="0" smtClean="0"/>
                    <a:t>ECONOMÍA</a:t>
                  </a:r>
                  <a:endParaRPr lang="es-CO" sz="850" b="1" dirty="0"/>
                </a:p>
              </p:txBody>
            </p:sp>
          </p:grpSp>
          <p:sp>
            <p:nvSpPr>
              <p:cNvPr id="184" name="Rectangle 183"/>
              <p:cNvSpPr/>
              <p:nvPr/>
            </p:nvSpPr>
            <p:spPr>
              <a:xfrm>
                <a:off x="142844"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18</a:t>
                </a:r>
              </a:p>
            </p:txBody>
          </p:sp>
          <p:grpSp>
            <p:nvGrpSpPr>
              <p:cNvPr id="185" name="Group 184"/>
              <p:cNvGrpSpPr/>
              <p:nvPr/>
            </p:nvGrpSpPr>
            <p:grpSpPr>
              <a:xfrm>
                <a:off x="3929058" y="5429264"/>
                <a:ext cx="1285884" cy="500066"/>
                <a:chOff x="118116" y="500042"/>
                <a:chExt cx="1285884" cy="500066"/>
              </a:xfrm>
            </p:grpSpPr>
            <p:sp>
              <p:nvSpPr>
                <p:cNvPr id="186" name="Round Same Side Corner Rectangle 185"/>
                <p:cNvSpPr/>
                <p:nvPr/>
              </p:nvSpPr>
              <p:spPr>
                <a:xfrm flipV="1">
                  <a:off x="214282" y="642918"/>
                  <a:ext cx="1071570" cy="357190"/>
                </a:xfrm>
                <a:prstGeom prst="round2SameRect">
                  <a:avLst/>
                </a:prstGeom>
                <a:solidFill>
                  <a:srgbClr val="80ABE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87" name="Round Single Corner Rectangle 186"/>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188" name="Rectangle 187"/>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189" name="Round Single Corner Rectangle 188"/>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190" name="Rectangle 189"/>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91" name="Rectangle 190"/>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92" name="TextBox 191"/>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EXTRÍNSECA </a:t>
                  </a:r>
                  <a:endParaRPr lang="es-CO" sz="850" b="1" dirty="0"/>
                </a:p>
                <a:p>
                  <a:pPr algn="ctr"/>
                  <a:r>
                    <a:rPr lang="es-CO" sz="850" b="1" dirty="0"/>
                    <a:t>I</a:t>
                  </a:r>
                </a:p>
              </p:txBody>
            </p:sp>
          </p:grpSp>
          <p:grpSp>
            <p:nvGrpSpPr>
              <p:cNvPr id="193" name="Group 192"/>
              <p:cNvGrpSpPr/>
              <p:nvPr/>
            </p:nvGrpSpPr>
            <p:grpSpPr>
              <a:xfrm>
                <a:off x="5184562" y="5429264"/>
                <a:ext cx="1285884" cy="500066"/>
                <a:chOff x="118116" y="500042"/>
                <a:chExt cx="1285884" cy="500066"/>
              </a:xfrm>
            </p:grpSpPr>
            <p:sp>
              <p:nvSpPr>
                <p:cNvPr id="194" name="Round Same Side Corner Rectangle 193"/>
                <p:cNvSpPr/>
                <p:nvPr/>
              </p:nvSpPr>
              <p:spPr>
                <a:xfrm flipV="1">
                  <a:off x="214282" y="642918"/>
                  <a:ext cx="1071570" cy="357190"/>
                </a:xfrm>
                <a:prstGeom prst="round2SameRect">
                  <a:avLst/>
                </a:prstGeom>
                <a:solidFill>
                  <a:srgbClr val="80ABE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95" name="Round Single Corner Rectangle 194"/>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196" name="Rectangle 195"/>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197" name="Round Single Corner Rectangle 196"/>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198" name="Rectangle 197"/>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199" name="Rectangle 198"/>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00" name="TextBox 199"/>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EXTRÍNSECA </a:t>
                  </a:r>
                  <a:endParaRPr lang="es-CO" sz="850" b="1" dirty="0"/>
                </a:p>
                <a:p>
                  <a:pPr algn="ctr"/>
                  <a:r>
                    <a:rPr lang="es-CO" sz="850" b="1" dirty="0"/>
                    <a:t>II</a:t>
                  </a:r>
                </a:p>
              </p:txBody>
            </p:sp>
          </p:grpSp>
          <p:sp>
            <p:nvSpPr>
              <p:cNvPr id="202" name="Round Same Side Corner Rectangle 201"/>
              <p:cNvSpPr/>
              <p:nvPr/>
            </p:nvSpPr>
            <p:spPr>
              <a:xfrm rot="10800000">
                <a:off x="142844" y="71414"/>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I</a:t>
                </a:r>
              </a:p>
            </p:txBody>
          </p:sp>
          <p:sp>
            <p:nvSpPr>
              <p:cNvPr id="203" name="Round Same Side Corner Rectangle 202"/>
              <p:cNvSpPr/>
              <p:nvPr/>
            </p:nvSpPr>
            <p:spPr>
              <a:xfrm rot="10800000">
                <a:off x="1428728"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II</a:t>
                </a:r>
              </a:p>
            </p:txBody>
          </p:sp>
          <p:sp>
            <p:nvSpPr>
              <p:cNvPr id="204" name="Round Same Side Corner Rectangle 203"/>
              <p:cNvSpPr/>
              <p:nvPr/>
            </p:nvSpPr>
            <p:spPr>
              <a:xfrm rot="10800000">
                <a:off x="2714612"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III</a:t>
                </a:r>
              </a:p>
            </p:txBody>
          </p:sp>
          <p:grpSp>
            <p:nvGrpSpPr>
              <p:cNvPr id="207" name="Group 206"/>
              <p:cNvGrpSpPr/>
              <p:nvPr/>
            </p:nvGrpSpPr>
            <p:grpSpPr>
              <a:xfrm>
                <a:off x="3996562" y="28800"/>
                <a:ext cx="1075504" cy="215444"/>
                <a:chOff x="4068000" y="28800"/>
                <a:chExt cx="1075504" cy="215444"/>
              </a:xfrm>
            </p:grpSpPr>
            <p:sp>
              <p:nvSpPr>
                <p:cNvPr id="205" name="Round Same Side Corner Rectangle 204"/>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206" name="TextBox 205"/>
                <p:cNvSpPr txBox="1"/>
                <p:nvPr/>
              </p:nvSpPr>
              <p:spPr>
                <a:xfrm>
                  <a:off x="4068000" y="28800"/>
                  <a:ext cx="1071570" cy="215444"/>
                </a:xfrm>
                <a:prstGeom prst="rect">
                  <a:avLst/>
                </a:prstGeom>
                <a:noFill/>
              </p:spPr>
              <p:txBody>
                <a:bodyPr wrap="square" rtlCol="0">
                  <a:spAutoFit/>
                </a:bodyPr>
                <a:lstStyle/>
                <a:p>
                  <a:pPr algn="ctr"/>
                  <a:r>
                    <a:rPr lang="es-CO" sz="800" b="1" dirty="0"/>
                    <a:t>IV</a:t>
                  </a:r>
                </a:p>
              </p:txBody>
            </p:sp>
          </p:grpSp>
          <p:grpSp>
            <p:nvGrpSpPr>
              <p:cNvPr id="211" name="Group 210"/>
              <p:cNvGrpSpPr/>
              <p:nvPr/>
            </p:nvGrpSpPr>
            <p:grpSpPr>
              <a:xfrm>
                <a:off x="5286380" y="36000"/>
                <a:ext cx="1075504" cy="215444"/>
                <a:chOff x="4068000" y="28800"/>
                <a:chExt cx="1075504" cy="215444"/>
              </a:xfrm>
            </p:grpSpPr>
            <p:sp>
              <p:nvSpPr>
                <p:cNvPr id="212" name="Round Same Side Corner Rectangle 211"/>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213" name="TextBox 212"/>
                <p:cNvSpPr txBox="1"/>
                <p:nvPr/>
              </p:nvSpPr>
              <p:spPr>
                <a:xfrm>
                  <a:off x="4068000" y="28800"/>
                  <a:ext cx="1071570" cy="215444"/>
                </a:xfrm>
                <a:prstGeom prst="rect">
                  <a:avLst/>
                </a:prstGeom>
                <a:noFill/>
              </p:spPr>
              <p:txBody>
                <a:bodyPr wrap="square" rtlCol="0">
                  <a:spAutoFit/>
                </a:bodyPr>
                <a:lstStyle/>
                <a:p>
                  <a:pPr algn="ctr"/>
                  <a:r>
                    <a:rPr lang="es-CO" sz="800" b="1" dirty="0"/>
                    <a:t>V</a:t>
                  </a:r>
                </a:p>
              </p:txBody>
            </p:sp>
          </p:grpSp>
          <p:grpSp>
            <p:nvGrpSpPr>
              <p:cNvPr id="214" name="Group 213"/>
              <p:cNvGrpSpPr/>
              <p:nvPr/>
            </p:nvGrpSpPr>
            <p:grpSpPr>
              <a:xfrm>
                <a:off x="6568330" y="36000"/>
                <a:ext cx="1075504" cy="215444"/>
                <a:chOff x="4068000" y="28800"/>
                <a:chExt cx="1075504" cy="215444"/>
              </a:xfrm>
            </p:grpSpPr>
            <p:sp>
              <p:nvSpPr>
                <p:cNvPr id="215" name="Round Same Side Corner Rectangle 214"/>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216" name="TextBox 215"/>
                <p:cNvSpPr txBox="1"/>
                <p:nvPr/>
              </p:nvSpPr>
              <p:spPr>
                <a:xfrm>
                  <a:off x="4068000" y="28800"/>
                  <a:ext cx="1071570" cy="215444"/>
                </a:xfrm>
                <a:prstGeom prst="rect">
                  <a:avLst/>
                </a:prstGeom>
                <a:noFill/>
              </p:spPr>
              <p:txBody>
                <a:bodyPr wrap="square" rtlCol="0">
                  <a:spAutoFit/>
                </a:bodyPr>
                <a:lstStyle/>
                <a:p>
                  <a:pPr algn="ctr"/>
                  <a:r>
                    <a:rPr lang="es-CO" sz="800" b="1" dirty="0"/>
                    <a:t>VI</a:t>
                  </a:r>
                </a:p>
              </p:txBody>
            </p:sp>
          </p:grpSp>
          <p:grpSp>
            <p:nvGrpSpPr>
              <p:cNvPr id="217" name="Group 216"/>
              <p:cNvGrpSpPr/>
              <p:nvPr/>
            </p:nvGrpSpPr>
            <p:grpSpPr>
              <a:xfrm>
                <a:off x="3929058" y="928670"/>
                <a:ext cx="1214446" cy="500066"/>
                <a:chOff x="142844" y="500042"/>
                <a:chExt cx="1214446" cy="500066"/>
              </a:xfrm>
            </p:grpSpPr>
            <p:sp>
              <p:nvSpPr>
                <p:cNvPr id="218" name="Round Same Side Corner Rectangle 217"/>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19" name="Round Single Corner Rectangle 218"/>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220" name="Rectangle 219"/>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221" name="Round Single Corner Rectangle 220"/>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222" name="Rectangle 221"/>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23" name="Rectangle 222"/>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24" name="TextBox 223"/>
                <p:cNvSpPr txBox="1"/>
                <p:nvPr/>
              </p:nvSpPr>
              <p:spPr>
                <a:xfrm>
                  <a:off x="142844" y="714356"/>
                  <a:ext cx="1214446" cy="223138"/>
                </a:xfrm>
                <a:prstGeom prst="rect">
                  <a:avLst/>
                </a:prstGeom>
                <a:noFill/>
              </p:spPr>
              <p:txBody>
                <a:bodyPr wrap="square" rtlCol="0">
                  <a:spAutoFit/>
                </a:bodyPr>
                <a:lstStyle/>
                <a:p>
                  <a:pPr algn="ctr"/>
                  <a:r>
                    <a:rPr lang="es-CO" sz="850" b="1" dirty="0" smtClean="0"/>
                    <a:t>FISICOQUÍMICA</a:t>
                  </a:r>
                  <a:endParaRPr lang="es-CO" sz="850" b="1" dirty="0"/>
                </a:p>
              </p:txBody>
            </p:sp>
          </p:grpSp>
          <p:grpSp>
            <p:nvGrpSpPr>
              <p:cNvPr id="225" name="Group 224"/>
              <p:cNvGrpSpPr/>
              <p:nvPr/>
            </p:nvGrpSpPr>
            <p:grpSpPr>
              <a:xfrm>
                <a:off x="3929058" y="1571612"/>
                <a:ext cx="1214446" cy="500066"/>
                <a:chOff x="142844" y="500042"/>
                <a:chExt cx="1214446" cy="500066"/>
              </a:xfrm>
            </p:grpSpPr>
            <p:sp>
              <p:nvSpPr>
                <p:cNvPr id="226" name="Round Same Side Corner Rectangle 225"/>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27" name="Round Single Corner Rectangle 226"/>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28" name="Rectangle 227"/>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229" name="Round Single Corner Rectangle 228"/>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30" name="Rectangle 229"/>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31" name="Rectangle 230"/>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32" name="TextBox 231"/>
                <p:cNvSpPr txBox="1"/>
                <p:nvPr/>
              </p:nvSpPr>
              <p:spPr>
                <a:xfrm>
                  <a:off x="142844" y="642918"/>
                  <a:ext cx="1214446" cy="353943"/>
                </a:xfrm>
                <a:prstGeom prst="rect">
                  <a:avLst/>
                </a:prstGeom>
                <a:noFill/>
              </p:spPr>
              <p:txBody>
                <a:bodyPr wrap="square" rtlCol="0">
                  <a:spAutoFit/>
                </a:bodyPr>
                <a:lstStyle/>
                <a:p>
                  <a:pPr algn="ctr"/>
                  <a:r>
                    <a:rPr lang="es-CO" sz="850" b="1" dirty="0"/>
                    <a:t>DISEÑO DE MUESTREO AMBIENTAL</a:t>
                  </a:r>
                </a:p>
              </p:txBody>
            </p:sp>
          </p:grpSp>
          <p:grpSp>
            <p:nvGrpSpPr>
              <p:cNvPr id="233" name="Group 232"/>
              <p:cNvGrpSpPr/>
              <p:nvPr/>
            </p:nvGrpSpPr>
            <p:grpSpPr>
              <a:xfrm>
                <a:off x="3902400" y="2214554"/>
                <a:ext cx="1285884" cy="500066"/>
                <a:chOff x="116186" y="500042"/>
                <a:chExt cx="1285884" cy="500066"/>
              </a:xfrm>
            </p:grpSpPr>
            <p:sp>
              <p:nvSpPr>
                <p:cNvPr id="234" name="Round Same Side Corner Rectangle 233"/>
                <p:cNvSpPr/>
                <p:nvPr/>
              </p:nvSpPr>
              <p:spPr>
                <a:xfrm flipV="1">
                  <a:off x="214282" y="642918"/>
                  <a:ext cx="1071570" cy="357190"/>
                </a:xfrm>
                <a:prstGeom prst="round2SameRect">
                  <a:avLst/>
                </a:prstGeom>
                <a:solidFill>
                  <a:srgbClr val="FFFF66"/>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35" name="Round Single Corner Rectangle 234"/>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236" name="Rectangle 235"/>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237" name="Round Single Corner Rectangle 236"/>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endParaRPr lang="es-CO" dirty="0"/>
                </a:p>
              </p:txBody>
            </p:sp>
            <p:sp>
              <p:nvSpPr>
                <p:cNvPr id="238" name="Rectangle 237"/>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239" name="Rectangle 238"/>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40" name="TextBox 239"/>
                <p:cNvSpPr txBox="1"/>
                <p:nvPr/>
              </p:nvSpPr>
              <p:spPr>
                <a:xfrm>
                  <a:off x="116186" y="714356"/>
                  <a:ext cx="1285884" cy="223138"/>
                </a:xfrm>
                <a:prstGeom prst="rect">
                  <a:avLst/>
                </a:prstGeom>
                <a:noFill/>
              </p:spPr>
              <p:txBody>
                <a:bodyPr wrap="square" rtlCol="0">
                  <a:spAutoFit/>
                </a:bodyPr>
                <a:lstStyle/>
                <a:p>
                  <a:pPr algn="ctr"/>
                  <a:r>
                    <a:rPr lang="es-CO" sz="850" b="1" dirty="0"/>
                    <a:t>ELECTROMAGNETISMO</a:t>
                  </a:r>
                </a:p>
              </p:txBody>
            </p:sp>
          </p:grpSp>
          <p:grpSp>
            <p:nvGrpSpPr>
              <p:cNvPr id="241" name="Group 240"/>
              <p:cNvGrpSpPr/>
              <p:nvPr/>
            </p:nvGrpSpPr>
            <p:grpSpPr>
              <a:xfrm>
                <a:off x="3929058" y="2857496"/>
                <a:ext cx="1214446" cy="500066"/>
                <a:chOff x="142844" y="500042"/>
                <a:chExt cx="1214446" cy="500066"/>
              </a:xfrm>
            </p:grpSpPr>
            <p:sp>
              <p:nvSpPr>
                <p:cNvPr id="242" name="Round Same Side Corner Rectangle 241"/>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43" name="Round Single Corner Rectangle 242"/>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44" name="Rectangle 243"/>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245" name="Round Single Corner Rectangle 244"/>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46" name="Rectangle 245"/>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47" name="Rectangle 246"/>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48" name="TextBox 247"/>
                <p:cNvSpPr txBox="1"/>
                <p:nvPr/>
              </p:nvSpPr>
              <p:spPr>
                <a:xfrm>
                  <a:off x="142844" y="705532"/>
                  <a:ext cx="1214446" cy="223138"/>
                </a:xfrm>
                <a:prstGeom prst="rect">
                  <a:avLst/>
                </a:prstGeom>
                <a:noFill/>
              </p:spPr>
              <p:txBody>
                <a:bodyPr wrap="square" rtlCol="0">
                  <a:spAutoFit/>
                </a:bodyPr>
                <a:lstStyle/>
                <a:p>
                  <a:pPr algn="ctr"/>
                  <a:r>
                    <a:rPr lang="es-CO" sz="850" b="1" dirty="0"/>
                    <a:t>SUELOS</a:t>
                  </a:r>
                </a:p>
              </p:txBody>
            </p:sp>
          </p:grpSp>
          <p:grpSp>
            <p:nvGrpSpPr>
              <p:cNvPr id="249" name="Group 248"/>
              <p:cNvGrpSpPr/>
              <p:nvPr/>
            </p:nvGrpSpPr>
            <p:grpSpPr>
              <a:xfrm>
                <a:off x="2643174" y="3500438"/>
                <a:ext cx="1214446" cy="500066"/>
                <a:chOff x="142844" y="500042"/>
                <a:chExt cx="1214446" cy="500066"/>
              </a:xfrm>
            </p:grpSpPr>
            <p:sp>
              <p:nvSpPr>
                <p:cNvPr id="250" name="Round Same Side Corner Rectangle 249"/>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51" name="Round Single Corner Rectangle 250"/>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52" name="Rectangle 251"/>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253" name="Round Single Corner Rectangle 252"/>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54" name="Rectangle 253"/>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55" name="Rectangle 254"/>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56" name="TextBox 255"/>
                <p:cNvSpPr txBox="1"/>
                <p:nvPr/>
              </p:nvSpPr>
              <p:spPr>
                <a:xfrm>
                  <a:off x="142844" y="705532"/>
                  <a:ext cx="1214446" cy="223138"/>
                </a:xfrm>
                <a:prstGeom prst="rect">
                  <a:avLst/>
                </a:prstGeom>
                <a:noFill/>
              </p:spPr>
              <p:txBody>
                <a:bodyPr wrap="square" rtlCol="0">
                  <a:spAutoFit/>
                </a:bodyPr>
                <a:lstStyle/>
                <a:p>
                  <a:pPr algn="ctr"/>
                  <a:r>
                    <a:rPr lang="es-CO" sz="850" b="1" dirty="0" smtClean="0"/>
                    <a:t>CARTOGRAFÍA</a:t>
                  </a:r>
                  <a:endParaRPr lang="es-CO" sz="850" b="1" dirty="0"/>
                </a:p>
              </p:txBody>
            </p:sp>
          </p:grpSp>
          <p:grpSp>
            <p:nvGrpSpPr>
              <p:cNvPr id="257" name="Group 256"/>
              <p:cNvGrpSpPr/>
              <p:nvPr/>
            </p:nvGrpSpPr>
            <p:grpSpPr>
              <a:xfrm>
                <a:off x="2643174" y="4143380"/>
                <a:ext cx="1214446" cy="500066"/>
                <a:chOff x="142844" y="500042"/>
                <a:chExt cx="1214446" cy="500066"/>
              </a:xfrm>
            </p:grpSpPr>
            <p:sp>
              <p:nvSpPr>
                <p:cNvPr id="258" name="Round Same Side Corner Rectangle 257"/>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59" name="Round Single Corner Rectangle 258"/>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60" name="Rectangle 259"/>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261" name="Round Single Corner Rectangle 260"/>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62" name="Rectangle 261"/>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63" name="Rectangle 262"/>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64" name="TextBox 263"/>
                <p:cNvSpPr txBox="1"/>
                <p:nvPr/>
              </p:nvSpPr>
              <p:spPr>
                <a:xfrm>
                  <a:off x="142844" y="642918"/>
                  <a:ext cx="1214446" cy="353943"/>
                </a:xfrm>
                <a:prstGeom prst="rect">
                  <a:avLst/>
                </a:prstGeom>
                <a:noFill/>
              </p:spPr>
              <p:txBody>
                <a:bodyPr wrap="square" rtlCol="0">
                  <a:spAutoFit/>
                </a:bodyPr>
                <a:lstStyle/>
                <a:p>
                  <a:pPr algn="ctr"/>
                  <a:r>
                    <a:rPr lang="es-CO" sz="850" b="1" dirty="0" smtClean="0"/>
                    <a:t>GEOLOGÍA </a:t>
                  </a:r>
                  <a:r>
                    <a:rPr lang="es-CO" sz="850" b="1" dirty="0"/>
                    <a:t>Y </a:t>
                  </a:r>
                  <a:r>
                    <a:rPr lang="es-CO" sz="850" b="1" dirty="0" smtClean="0"/>
                    <a:t>GEOMORFOLOGÍA</a:t>
                  </a:r>
                  <a:endParaRPr lang="es-CO" sz="850" b="1" dirty="0"/>
                </a:p>
              </p:txBody>
            </p:sp>
          </p:grpSp>
          <p:grpSp>
            <p:nvGrpSpPr>
              <p:cNvPr id="265" name="Group 264"/>
              <p:cNvGrpSpPr/>
              <p:nvPr/>
            </p:nvGrpSpPr>
            <p:grpSpPr>
              <a:xfrm>
                <a:off x="5214942" y="6072206"/>
                <a:ext cx="1285884" cy="500066"/>
                <a:chOff x="118116" y="500042"/>
                <a:chExt cx="1285884" cy="500066"/>
              </a:xfrm>
            </p:grpSpPr>
            <p:sp>
              <p:nvSpPr>
                <p:cNvPr id="266" name="Round Same Side Corner Rectangle 265"/>
                <p:cNvSpPr/>
                <p:nvPr/>
              </p:nvSpPr>
              <p:spPr>
                <a:xfrm flipV="1">
                  <a:off x="214282" y="642918"/>
                  <a:ext cx="1071570" cy="357190"/>
                </a:xfrm>
                <a:prstGeom prst="round2SameRect">
                  <a:avLst/>
                </a:prstGeom>
                <a:solidFill>
                  <a:srgbClr val="80ABE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67" name="Round Single Corner Rectangle 266"/>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68" name="Rectangle 267"/>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269" name="Round Single Corner Rectangle 268"/>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270" name="Rectangle 269"/>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71" name="Rectangle 270"/>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72" name="TextBox 271"/>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EXTRÍNSECA </a:t>
                  </a:r>
                  <a:endParaRPr lang="es-CO" sz="850" b="1" dirty="0"/>
                </a:p>
                <a:p>
                  <a:pPr algn="ctr"/>
                  <a:r>
                    <a:rPr lang="es-CO" sz="850" b="1" dirty="0"/>
                    <a:t>III</a:t>
                  </a:r>
                </a:p>
              </p:txBody>
            </p:sp>
          </p:grpSp>
          <p:grpSp>
            <p:nvGrpSpPr>
              <p:cNvPr id="273" name="Group 272"/>
              <p:cNvGrpSpPr/>
              <p:nvPr/>
            </p:nvGrpSpPr>
            <p:grpSpPr>
              <a:xfrm>
                <a:off x="5214942" y="285728"/>
                <a:ext cx="1214446" cy="500066"/>
                <a:chOff x="142844" y="500042"/>
                <a:chExt cx="1214446" cy="500066"/>
              </a:xfrm>
            </p:grpSpPr>
            <p:sp>
              <p:nvSpPr>
                <p:cNvPr id="274" name="Round Same Side Corner Rectangle 273"/>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75" name="Round Single Corner Rectangle 274"/>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276" name="Rectangle 275"/>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277" name="Round Single Corner Rectangle 276"/>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278" name="Rectangle 277"/>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79" name="Rectangle 278"/>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80" name="TextBox 279"/>
                <p:cNvSpPr txBox="1"/>
                <p:nvPr/>
              </p:nvSpPr>
              <p:spPr>
                <a:xfrm>
                  <a:off x="142844" y="630847"/>
                  <a:ext cx="1214446" cy="353943"/>
                </a:xfrm>
                <a:prstGeom prst="rect">
                  <a:avLst/>
                </a:prstGeom>
                <a:noFill/>
              </p:spPr>
              <p:txBody>
                <a:bodyPr wrap="square" rtlCol="0">
                  <a:spAutoFit/>
                </a:bodyPr>
                <a:lstStyle/>
                <a:p>
                  <a:pPr algn="ctr"/>
                  <a:r>
                    <a:rPr lang="es-CO" sz="850" b="1" dirty="0"/>
                    <a:t>FUNDAMENTOS DE </a:t>
                  </a:r>
                  <a:r>
                    <a:rPr lang="es-CO" sz="850" b="1" dirty="0" smtClean="0"/>
                    <a:t>ECOLOGÍA</a:t>
                  </a:r>
                  <a:endParaRPr lang="es-CO" sz="850" b="1" dirty="0"/>
                </a:p>
              </p:txBody>
            </p:sp>
          </p:grpSp>
          <p:grpSp>
            <p:nvGrpSpPr>
              <p:cNvPr id="281" name="Group 280"/>
              <p:cNvGrpSpPr/>
              <p:nvPr/>
            </p:nvGrpSpPr>
            <p:grpSpPr>
              <a:xfrm>
                <a:off x="5214942" y="928670"/>
                <a:ext cx="1214446" cy="500066"/>
                <a:chOff x="142844" y="500042"/>
                <a:chExt cx="1214446" cy="500066"/>
              </a:xfrm>
            </p:grpSpPr>
            <p:sp>
              <p:nvSpPr>
                <p:cNvPr id="282" name="Round Same Side Corner Rectangle 281"/>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83" name="Round Single Corner Rectangle 282"/>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284" name="Rectangle 283"/>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285" name="Round Single Corner Rectangle 284"/>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286" name="Rectangle 285"/>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87" name="Rectangle 286"/>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288" name="TextBox 287"/>
                <p:cNvSpPr txBox="1"/>
                <p:nvPr/>
              </p:nvSpPr>
              <p:spPr>
                <a:xfrm>
                  <a:off x="142844" y="630847"/>
                  <a:ext cx="1214446" cy="353943"/>
                </a:xfrm>
                <a:prstGeom prst="rect">
                  <a:avLst/>
                </a:prstGeom>
                <a:noFill/>
              </p:spPr>
              <p:txBody>
                <a:bodyPr wrap="square" rtlCol="0">
                  <a:spAutoFit/>
                </a:bodyPr>
                <a:lstStyle/>
                <a:p>
                  <a:pPr algn="ctr"/>
                  <a:r>
                    <a:rPr lang="es-CO" sz="850" b="1" dirty="0" smtClean="0"/>
                    <a:t>QUÍMICA </a:t>
                  </a:r>
                  <a:r>
                    <a:rPr lang="es-CO" sz="850" b="1" dirty="0"/>
                    <a:t>AMBIENTAL APLICADA</a:t>
                  </a:r>
                </a:p>
              </p:txBody>
            </p:sp>
          </p:grpSp>
          <p:grpSp>
            <p:nvGrpSpPr>
              <p:cNvPr id="289" name="Group 288"/>
              <p:cNvGrpSpPr/>
              <p:nvPr/>
            </p:nvGrpSpPr>
            <p:grpSpPr>
              <a:xfrm>
                <a:off x="5214942" y="2214554"/>
                <a:ext cx="1214446" cy="500066"/>
                <a:chOff x="142844" y="500042"/>
                <a:chExt cx="1214446" cy="500066"/>
              </a:xfrm>
            </p:grpSpPr>
            <p:sp>
              <p:nvSpPr>
                <p:cNvPr id="290" name="Round Same Side Corner Rectangle 289"/>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91" name="Round Single Corner Rectangle 290"/>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292" name="Rectangle 291"/>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293" name="Round Single Corner Rectangle 292"/>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294" name="Rectangle 293"/>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295" name="Rectangle 294"/>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p>
              </p:txBody>
            </p:sp>
            <p:sp>
              <p:nvSpPr>
                <p:cNvPr id="296" name="TextBox 295"/>
                <p:cNvSpPr txBox="1"/>
                <p:nvPr/>
              </p:nvSpPr>
              <p:spPr>
                <a:xfrm>
                  <a:off x="142844" y="630847"/>
                  <a:ext cx="1214446" cy="353943"/>
                </a:xfrm>
                <a:prstGeom prst="rect">
                  <a:avLst/>
                </a:prstGeom>
                <a:noFill/>
              </p:spPr>
              <p:txBody>
                <a:bodyPr wrap="square" rtlCol="0">
                  <a:spAutoFit/>
                </a:bodyPr>
                <a:lstStyle/>
                <a:p>
                  <a:pPr algn="ctr"/>
                  <a:r>
                    <a:rPr lang="es-CO" sz="850" b="1" dirty="0" smtClean="0"/>
                    <a:t>MODELACIÓN </a:t>
                  </a:r>
                  <a:r>
                    <a:rPr lang="es-CO" sz="850" b="1" dirty="0"/>
                    <a:t>DE SISTEMAS </a:t>
                  </a:r>
                </a:p>
              </p:txBody>
            </p:sp>
          </p:grpSp>
          <p:grpSp>
            <p:nvGrpSpPr>
              <p:cNvPr id="297" name="Group 296"/>
              <p:cNvGrpSpPr/>
              <p:nvPr/>
            </p:nvGrpSpPr>
            <p:grpSpPr>
              <a:xfrm>
                <a:off x="5214942" y="4143380"/>
                <a:ext cx="1214446" cy="500066"/>
                <a:chOff x="142844" y="500042"/>
                <a:chExt cx="1214446" cy="500066"/>
              </a:xfrm>
            </p:grpSpPr>
            <p:sp>
              <p:nvSpPr>
                <p:cNvPr id="298" name="Round Same Side Corner Rectangle 297"/>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99" name="Round Single Corner Rectangle 298"/>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300" name="Rectangle 299"/>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301" name="Round Single Corner Rectangle 300"/>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302" name="Rectangle 301"/>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03" name="Rectangle 302"/>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04" name="TextBox 303"/>
                <p:cNvSpPr txBox="1"/>
                <p:nvPr/>
              </p:nvSpPr>
              <p:spPr>
                <a:xfrm>
                  <a:off x="142844" y="705532"/>
                  <a:ext cx="1214446" cy="223138"/>
                </a:xfrm>
                <a:prstGeom prst="rect">
                  <a:avLst/>
                </a:prstGeom>
                <a:noFill/>
              </p:spPr>
              <p:txBody>
                <a:bodyPr wrap="square" rtlCol="0">
                  <a:spAutoFit/>
                </a:bodyPr>
                <a:lstStyle/>
                <a:p>
                  <a:pPr algn="ctr"/>
                  <a:r>
                    <a:rPr lang="es-CO" sz="850" b="1" dirty="0" smtClean="0"/>
                    <a:t>HIDROLOGÍA</a:t>
                  </a:r>
                  <a:endParaRPr lang="es-CO" sz="850" b="1" dirty="0"/>
                </a:p>
              </p:txBody>
            </p:sp>
          </p:grpSp>
          <p:grpSp>
            <p:nvGrpSpPr>
              <p:cNvPr id="305" name="Group 304"/>
              <p:cNvGrpSpPr/>
              <p:nvPr/>
            </p:nvGrpSpPr>
            <p:grpSpPr>
              <a:xfrm>
                <a:off x="6500826" y="4143380"/>
                <a:ext cx="1214446" cy="500066"/>
                <a:chOff x="142844" y="500042"/>
                <a:chExt cx="1214446" cy="500066"/>
              </a:xfrm>
            </p:grpSpPr>
            <p:sp>
              <p:nvSpPr>
                <p:cNvPr id="306" name="Round Same Side Corner Rectangle 305"/>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07" name="Round Single Corner Rectangle 306"/>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308" name="Rectangle 307"/>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309" name="Round Single Corner Rectangle 308"/>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310" name="Rectangle 309"/>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311" name="Rectangle 310"/>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p>
              </p:txBody>
            </p:sp>
            <p:sp>
              <p:nvSpPr>
                <p:cNvPr id="312" name="TextBox 311"/>
                <p:cNvSpPr txBox="1"/>
                <p:nvPr/>
              </p:nvSpPr>
              <p:spPr>
                <a:xfrm>
                  <a:off x="142844" y="705532"/>
                  <a:ext cx="1214446" cy="223138"/>
                </a:xfrm>
                <a:prstGeom prst="rect">
                  <a:avLst/>
                </a:prstGeom>
                <a:noFill/>
              </p:spPr>
              <p:txBody>
                <a:bodyPr wrap="square" rtlCol="0">
                  <a:spAutoFit/>
                </a:bodyPr>
                <a:lstStyle/>
                <a:p>
                  <a:pPr algn="ctr"/>
                  <a:r>
                    <a:rPr lang="es-CO" sz="850" b="1" dirty="0" smtClean="0"/>
                    <a:t>HIDRÁULICA</a:t>
                  </a:r>
                  <a:endParaRPr lang="es-CO" sz="850" b="1" dirty="0"/>
                </a:p>
              </p:txBody>
            </p:sp>
          </p:grpSp>
          <p:grpSp>
            <p:nvGrpSpPr>
              <p:cNvPr id="321" name="Group 320"/>
              <p:cNvGrpSpPr/>
              <p:nvPr/>
            </p:nvGrpSpPr>
            <p:grpSpPr>
              <a:xfrm>
                <a:off x="6500826" y="285728"/>
                <a:ext cx="1214446" cy="500066"/>
                <a:chOff x="142844" y="500042"/>
                <a:chExt cx="1214446" cy="500066"/>
              </a:xfrm>
            </p:grpSpPr>
            <p:sp>
              <p:nvSpPr>
                <p:cNvPr id="322" name="Round Same Side Corner Rectangle 321"/>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23" name="Round Single Corner Rectangle 322"/>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324" name="Rectangle 323"/>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325" name="Round Single Corner Rectangle 324"/>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6</a:t>
                  </a:r>
                  <a:endParaRPr lang="es-CO" dirty="0"/>
                </a:p>
              </p:txBody>
            </p:sp>
            <p:sp>
              <p:nvSpPr>
                <p:cNvPr id="326" name="Rectangle 325"/>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327" name="Rectangle 326"/>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328" name="TextBox 327"/>
                <p:cNvSpPr txBox="1"/>
                <p:nvPr/>
              </p:nvSpPr>
              <p:spPr>
                <a:xfrm>
                  <a:off x="142844" y="705532"/>
                  <a:ext cx="1214446" cy="223138"/>
                </a:xfrm>
                <a:prstGeom prst="rect">
                  <a:avLst/>
                </a:prstGeom>
                <a:noFill/>
              </p:spPr>
              <p:txBody>
                <a:bodyPr wrap="square" rtlCol="0">
                  <a:spAutoFit/>
                </a:bodyPr>
                <a:lstStyle/>
                <a:p>
                  <a:pPr algn="ctr"/>
                  <a:r>
                    <a:rPr lang="es-CO" sz="850" b="1" dirty="0" smtClean="0"/>
                    <a:t>ECOLOGÍA ANALÍTICA</a:t>
                  </a:r>
                  <a:endParaRPr lang="es-CO" sz="850" b="1" dirty="0"/>
                </a:p>
              </p:txBody>
            </p:sp>
          </p:grpSp>
          <p:grpSp>
            <p:nvGrpSpPr>
              <p:cNvPr id="329" name="Group 328"/>
              <p:cNvGrpSpPr/>
              <p:nvPr/>
            </p:nvGrpSpPr>
            <p:grpSpPr>
              <a:xfrm>
                <a:off x="6500826" y="928670"/>
                <a:ext cx="1214446" cy="500066"/>
                <a:chOff x="142844" y="500042"/>
                <a:chExt cx="1214446" cy="500066"/>
              </a:xfrm>
            </p:grpSpPr>
            <p:sp>
              <p:nvSpPr>
                <p:cNvPr id="330" name="Round Same Side Corner Rectangle 329"/>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31" name="Round Single Corner Rectangle 330"/>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332" name="Rectangle 331"/>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333" name="Round Single Corner Rectangle 332"/>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334" name="Rectangle 333"/>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335" name="Rectangle 334"/>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36" name="TextBox 335"/>
                <p:cNvSpPr txBox="1"/>
                <p:nvPr/>
              </p:nvSpPr>
              <p:spPr>
                <a:xfrm>
                  <a:off x="142844" y="642918"/>
                  <a:ext cx="1214446" cy="353943"/>
                </a:xfrm>
                <a:prstGeom prst="rect">
                  <a:avLst/>
                </a:prstGeom>
                <a:noFill/>
              </p:spPr>
              <p:txBody>
                <a:bodyPr wrap="square" rtlCol="0">
                  <a:spAutoFit/>
                </a:bodyPr>
                <a:lstStyle/>
                <a:p>
                  <a:pPr algn="ctr"/>
                  <a:r>
                    <a:rPr lang="es-CO" sz="850" b="1" dirty="0" smtClean="0"/>
                    <a:t>CONTAMINACIÓN </a:t>
                  </a:r>
                  <a:r>
                    <a:rPr lang="es-CO" sz="850" b="1" dirty="0"/>
                    <a:t>AMBIENTAL I</a:t>
                  </a:r>
                </a:p>
              </p:txBody>
            </p:sp>
          </p:grpSp>
          <p:grpSp>
            <p:nvGrpSpPr>
              <p:cNvPr id="337" name="Group 336"/>
              <p:cNvGrpSpPr/>
              <p:nvPr/>
            </p:nvGrpSpPr>
            <p:grpSpPr>
              <a:xfrm>
                <a:off x="6500826" y="1571612"/>
                <a:ext cx="1214446" cy="500066"/>
                <a:chOff x="142844" y="500042"/>
                <a:chExt cx="1214446" cy="500066"/>
              </a:xfrm>
            </p:grpSpPr>
            <p:sp>
              <p:nvSpPr>
                <p:cNvPr id="338" name="Round Same Side Corner Rectangle 337"/>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39" name="Round Single Corner Rectangle 338"/>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340" name="Rectangle 339"/>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341" name="Round Single Corner Rectangle 340"/>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342" name="Rectangle 341"/>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43" name="Rectangle 342"/>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44" name="TextBox 343"/>
                <p:cNvSpPr txBox="1"/>
                <p:nvPr/>
              </p:nvSpPr>
              <p:spPr>
                <a:xfrm>
                  <a:off x="142844" y="642918"/>
                  <a:ext cx="1214446" cy="353943"/>
                </a:xfrm>
                <a:prstGeom prst="rect">
                  <a:avLst/>
                </a:prstGeom>
                <a:noFill/>
              </p:spPr>
              <p:txBody>
                <a:bodyPr wrap="square" rtlCol="0">
                  <a:spAutoFit/>
                </a:bodyPr>
                <a:lstStyle/>
                <a:p>
                  <a:pPr algn="ctr"/>
                  <a:r>
                    <a:rPr lang="es-CO" sz="850" b="1" dirty="0" smtClean="0"/>
                    <a:t>FISICOQUÍMICA </a:t>
                  </a:r>
                  <a:endParaRPr lang="es-CO" sz="850" b="1" dirty="0"/>
                </a:p>
                <a:p>
                  <a:pPr algn="ctr"/>
                  <a:r>
                    <a:rPr lang="es-CO" sz="850" b="1" dirty="0"/>
                    <a:t>DE FLUIDOS</a:t>
                  </a:r>
                </a:p>
              </p:txBody>
            </p:sp>
          </p:grpSp>
          <p:grpSp>
            <p:nvGrpSpPr>
              <p:cNvPr id="345" name="Group 344"/>
              <p:cNvGrpSpPr/>
              <p:nvPr/>
            </p:nvGrpSpPr>
            <p:grpSpPr>
              <a:xfrm>
                <a:off x="6500826" y="2857496"/>
                <a:ext cx="1214446" cy="500066"/>
                <a:chOff x="142844" y="500042"/>
                <a:chExt cx="1214446" cy="500066"/>
              </a:xfrm>
            </p:grpSpPr>
            <p:sp>
              <p:nvSpPr>
                <p:cNvPr id="346" name="Round Same Side Corner Rectangle 345"/>
                <p:cNvSpPr/>
                <p:nvPr/>
              </p:nvSpPr>
              <p:spPr>
                <a:xfrm flipV="1">
                  <a:off x="214282" y="642918"/>
                  <a:ext cx="1071570" cy="357190"/>
                </a:xfrm>
                <a:prstGeom prst="round2SameRect">
                  <a:avLst/>
                </a:prstGeom>
                <a:solidFill>
                  <a:srgbClr val="92D05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47" name="Round Single Corner Rectangle 346"/>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348" name="Rectangle 347"/>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349" name="Round Single Corner Rectangle 348"/>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350" name="Rectangle 349"/>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51" name="Rectangle 350"/>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52" name="TextBox 351"/>
                <p:cNvSpPr txBox="1"/>
                <p:nvPr/>
              </p:nvSpPr>
              <p:spPr>
                <a:xfrm>
                  <a:off x="142844" y="705532"/>
                  <a:ext cx="1214446" cy="223138"/>
                </a:xfrm>
                <a:prstGeom prst="rect">
                  <a:avLst/>
                </a:prstGeom>
                <a:noFill/>
              </p:spPr>
              <p:txBody>
                <a:bodyPr wrap="square" rtlCol="0">
                  <a:spAutoFit/>
                </a:bodyPr>
                <a:lstStyle/>
                <a:p>
                  <a:pPr algn="ctr"/>
                  <a:r>
                    <a:rPr lang="es-CO" sz="850" b="1" dirty="0" smtClean="0"/>
                    <a:t>DEMOGRAFÍA</a:t>
                  </a:r>
                  <a:endParaRPr lang="es-CO" sz="850" b="1" dirty="0"/>
                </a:p>
              </p:txBody>
            </p:sp>
          </p:grpSp>
          <p:grpSp>
            <p:nvGrpSpPr>
              <p:cNvPr id="353" name="Group 352"/>
              <p:cNvGrpSpPr/>
              <p:nvPr/>
            </p:nvGrpSpPr>
            <p:grpSpPr>
              <a:xfrm>
                <a:off x="7854214" y="36000"/>
                <a:ext cx="1075504" cy="215444"/>
                <a:chOff x="4068000" y="28800"/>
                <a:chExt cx="1075504" cy="215444"/>
              </a:xfrm>
            </p:grpSpPr>
            <p:sp>
              <p:nvSpPr>
                <p:cNvPr id="354" name="Round Same Side Corner Rectangle 353"/>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355" name="TextBox 354"/>
                <p:cNvSpPr txBox="1"/>
                <p:nvPr/>
              </p:nvSpPr>
              <p:spPr>
                <a:xfrm>
                  <a:off x="4068000" y="28800"/>
                  <a:ext cx="1071570" cy="215444"/>
                </a:xfrm>
                <a:prstGeom prst="rect">
                  <a:avLst/>
                </a:prstGeom>
                <a:noFill/>
              </p:spPr>
              <p:txBody>
                <a:bodyPr wrap="square" rtlCol="0">
                  <a:spAutoFit/>
                </a:bodyPr>
                <a:lstStyle/>
                <a:p>
                  <a:pPr algn="ctr"/>
                  <a:r>
                    <a:rPr lang="es-CO" sz="800" b="1" dirty="0"/>
                    <a:t>VII</a:t>
                  </a:r>
                </a:p>
              </p:txBody>
            </p:sp>
          </p:grpSp>
          <p:sp>
            <p:nvSpPr>
              <p:cNvPr id="356" name="Rectangle 355"/>
              <p:cNvSpPr/>
              <p:nvPr/>
            </p:nvSpPr>
            <p:spPr>
              <a:xfrm>
                <a:off x="1428728"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18</a:t>
                </a:r>
              </a:p>
            </p:txBody>
          </p:sp>
          <p:sp>
            <p:nvSpPr>
              <p:cNvPr id="357" name="Rectangle 356"/>
              <p:cNvSpPr/>
              <p:nvPr/>
            </p:nvSpPr>
            <p:spPr>
              <a:xfrm>
                <a:off x="2714612"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18</a:t>
                </a:r>
              </a:p>
            </p:txBody>
          </p:sp>
          <p:sp>
            <p:nvSpPr>
              <p:cNvPr id="358" name="Rectangle 357"/>
              <p:cNvSpPr/>
              <p:nvPr/>
            </p:nvSpPr>
            <p:spPr>
              <a:xfrm>
                <a:off x="4000496"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18</a:t>
                </a:r>
              </a:p>
            </p:txBody>
          </p:sp>
          <p:sp>
            <p:nvSpPr>
              <p:cNvPr id="359" name="Rectangle 358"/>
              <p:cNvSpPr/>
              <p:nvPr/>
            </p:nvSpPr>
            <p:spPr>
              <a:xfrm>
                <a:off x="5286380"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16</a:t>
                </a:r>
              </a:p>
            </p:txBody>
          </p:sp>
          <p:sp>
            <p:nvSpPr>
              <p:cNvPr id="361" name="Rectangle 360"/>
              <p:cNvSpPr/>
              <p:nvPr/>
            </p:nvSpPr>
            <p:spPr>
              <a:xfrm>
                <a:off x="6572264"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15</a:t>
                </a:r>
              </a:p>
            </p:txBody>
          </p:sp>
          <p:grpSp>
            <p:nvGrpSpPr>
              <p:cNvPr id="362" name="Group 361"/>
              <p:cNvGrpSpPr/>
              <p:nvPr/>
            </p:nvGrpSpPr>
            <p:grpSpPr>
              <a:xfrm>
                <a:off x="7786710" y="285728"/>
                <a:ext cx="1214446" cy="500066"/>
                <a:chOff x="142844" y="500042"/>
                <a:chExt cx="1214446" cy="500066"/>
              </a:xfrm>
            </p:grpSpPr>
            <p:sp>
              <p:nvSpPr>
                <p:cNvPr id="363" name="Round Same Side Corner Rectangle 362"/>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64" name="Round Single Corner Rectangle 36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endParaRPr lang="es-CO" dirty="0"/>
                </a:p>
              </p:txBody>
            </p:sp>
            <p:sp>
              <p:nvSpPr>
                <p:cNvPr id="365" name="Rectangle 36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366" name="Round Single Corner Rectangle 36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6</a:t>
                  </a:r>
                  <a:endParaRPr lang="es-CO" dirty="0"/>
                </a:p>
              </p:txBody>
            </p:sp>
            <p:sp>
              <p:nvSpPr>
                <p:cNvPr id="367" name="Rectangle 36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368" name="Rectangle 36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369" name="TextBox 368"/>
                <p:cNvSpPr txBox="1"/>
                <p:nvPr/>
              </p:nvSpPr>
              <p:spPr>
                <a:xfrm>
                  <a:off x="142844" y="642918"/>
                  <a:ext cx="1214446" cy="353943"/>
                </a:xfrm>
                <a:prstGeom prst="rect">
                  <a:avLst/>
                </a:prstGeom>
                <a:noFill/>
              </p:spPr>
              <p:txBody>
                <a:bodyPr wrap="square" rtlCol="0">
                  <a:spAutoFit/>
                </a:bodyPr>
                <a:lstStyle/>
                <a:p>
                  <a:pPr algn="ctr"/>
                  <a:r>
                    <a:rPr lang="es-CO" sz="850" b="1" dirty="0"/>
                    <a:t>ORDENAMIENTO TERRITORIAL RURAL</a:t>
                  </a:r>
                </a:p>
              </p:txBody>
            </p:sp>
          </p:grpSp>
          <p:sp>
            <p:nvSpPr>
              <p:cNvPr id="371" name="Rectangle 370"/>
              <p:cNvSpPr/>
              <p:nvPr/>
            </p:nvSpPr>
            <p:spPr>
              <a:xfrm>
                <a:off x="7858148"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17</a:t>
                </a:r>
              </a:p>
            </p:txBody>
          </p:sp>
          <p:sp>
            <p:nvSpPr>
              <p:cNvPr id="372" name="Rectangle 371"/>
              <p:cNvSpPr/>
              <p:nvPr/>
            </p:nvSpPr>
            <p:spPr>
              <a:xfrm>
                <a:off x="9144032"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15</a:t>
                </a:r>
              </a:p>
            </p:txBody>
          </p:sp>
          <p:sp>
            <p:nvSpPr>
              <p:cNvPr id="373" name="Rectangle 372"/>
              <p:cNvSpPr/>
              <p:nvPr/>
            </p:nvSpPr>
            <p:spPr>
              <a:xfrm>
                <a:off x="10429916"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17</a:t>
                </a:r>
              </a:p>
            </p:txBody>
          </p:sp>
          <p:sp>
            <p:nvSpPr>
              <p:cNvPr id="374" name="Rectangle 373"/>
              <p:cNvSpPr/>
              <p:nvPr/>
            </p:nvSpPr>
            <p:spPr>
              <a:xfrm>
                <a:off x="11715800" y="6643710"/>
                <a:ext cx="107157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700" b="1" dirty="0"/>
                  <a:t>TOTAL </a:t>
                </a:r>
                <a:r>
                  <a:rPr lang="es-CO" sz="700" b="1" dirty="0" smtClean="0"/>
                  <a:t>CRÉDITOS </a:t>
                </a:r>
                <a:r>
                  <a:rPr lang="es-CO" sz="700" b="1" dirty="0"/>
                  <a:t>: 15</a:t>
                </a:r>
              </a:p>
            </p:txBody>
          </p:sp>
          <p:grpSp>
            <p:nvGrpSpPr>
              <p:cNvPr id="375" name="Group 374"/>
              <p:cNvGrpSpPr/>
              <p:nvPr/>
            </p:nvGrpSpPr>
            <p:grpSpPr>
              <a:xfrm>
                <a:off x="6496285" y="5429264"/>
                <a:ext cx="1285884" cy="500066"/>
                <a:chOff x="113575" y="500042"/>
                <a:chExt cx="1285884" cy="500066"/>
              </a:xfrm>
            </p:grpSpPr>
            <p:sp>
              <p:nvSpPr>
                <p:cNvPr id="376" name="Round Same Side Corner Rectangle 375"/>
                <p:cNvSpPr/>
                <p:nvPr/>
              </p:nvSpPr>
              <p:spPr>
                <a:xfrm flipV="1">
                  <a:off x="214282" y="642918"/>
                  <a:ext cx="1071570" cy="357190"/>
                </a:xfrm>
                <a:prstGeom prst="round2SameRect">
                  <a:avLst/>
                </a:prstGeom>
                <a:solidFill>
                  <a:schemeClr val="accent2">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77" name="Round Single Corner Rectangle 376"/>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endParaRPr lang="es-CO" dirty="0"/>
                </a:p>
              </p:txBody>
            </p:sp>
            <p:sp>
              <p:nvSpPr>
                <p:cNvPr id="378" name="Rectangle 377"/>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379" name="Round Single Corner Rectangle 378"/>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380" name="Rectangle 379"/>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81" name="Rectangle 380"/>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82" name="TextBox 381"/>
                <p:cNvSpPr txBox="1"/>
                <p:nvPr/>
              </p:nvSpPr>
              <p:spPr>
                <a:xfrm>
                  <a:off x="113575" y="642915"/>
                  <a:ext cx="1285884" cy="353943"/>
                </a:xfrm>
                <a:prstGeom prst="rect">
                  <a:avLst/>
                </a:prstGeom>
                <a:noFill/>
              </p:spPr>
              <p:txBody>
                <a:bodyPr wrap="square" rtlCol="0">
                  <a:spAutoFit/>
                </a:bodyPr>
                <a:lstStyle/>
                <a:p>
                  <a:pPr algn="ctr"/>
                  <a:r>
                    <a:rPr lang="es-CO" sz="850" b="1" dirty="0" smtClean="0"/>
                    <a:t>CÁTEDRA </a:t>
                  </a:r>
                  <a:r>
                    <a:rPr lang="es-CO" sz="850" b="1" dirty="0"/>
                    <a:t>DE </a:t>
                  </a:r>
                </a:p>
                <a:p>
                  <a:pPr algn="ctr"/>
                  <a:r>
                    <a:rPr lang="es-CO" sz="850" b="1" dirty="0"/>
                    <a:t>CONTEXTO</a:t>
                  </a:r>
                </a:p>
              </p:txBody>
            </p:sp>
          </p:grpSp>
          <p:grpSp>
            <p:nvGrpSpPr>
              <p:cNvPr id="391" name="Group 390"/>
              <p:cNvGrpSpPr/>
              <p:nvPr/>
            </p:nvGrpSpPr>
            <p:grpSpPr>
              <a:xfrm>
                <a:off x="7786710" y="928670"/>
                <a:ext cx="1214446" cy="500066"/>
                <a:chOff x="142844" y="500042"/>
                <a:chExt cx="1214446" cy="500066"/>
              </a:xfrm>
            </p:grpSpPr>
            <p:sp>
              <p:nvSpPr>
                <p:cNvPr id="392" name="Round Same Side Corner Rectangle 391"/>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93" name="Round Single Corner Rectangle 392"/>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394" name="Rectangle 393"/>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395" name="Round Single Corner Rectangle 394"/>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396" name="Rectangle 395"/>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397" name="Rectangle 396"/>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398" name="TextBox 397"/>
                <p:cNvSpPr txBox="1"/>
                <p:nvPr/>
              </p:nvSpPr>
              <p:spPr>
                <a:xfrm>
                  <a:off x="142844" y="642918"/>
                  <a:ext cx="1214446" cy="353943"/>
                </a:xfrm>
                <a:prstGeom prst="rect">
                  <a:avLst/>
                </a:prstGeom>
                <a:noFill/>
              </p:spPr>
              <p:txBody>
                <a:bodyPr wrap="square" rtlCol="0">
                  <a:spAutoFit/>
                </a:bodyPr>
                <a:lstStyle/>
                <a:p>
                  <a:pPr algn="ctr"/>
                  <a:r>
                    <a:rPr lang="es-CO" sz="850" b="1" dirty="0" smtClean="0"/>
                    <a:t>CONTAMINACIÓN </a:t>
                  </a:r>
                  <a:r>
                    <a:rPr lang="es-CO" sz="850" b="1" dirty="0"/>
                    <a:t>AMBIENTAL II</a:t>
                  </a:r>
                </a:p>
              </p:txBody>
            </p:sp>
          </p:grpSp>
          <p:grpSp>
            <p:nvGrpSpPr>
              <p:cNvPr id="400" name="Group 399"/>
              <p:cNvGrpSpPr/>
              <p:nvPr/>
            </p:nvGrpSpPr>
            <p:grpSpPr>
              <a:xfrm>
                <a:off x="7786710" y="1571612"/>
                <a:ext cx="1214446" cy="500066"/>
                <a:chOff x="142844" y="500042"/>
                <a:chExt cx="1214446" cy="500066"/>
              </a:xfrm>
            </p:grpSpPr>
            <p:sp>
              <p:nvSpPr>
                <p:cNvPr id="401" name="Round Same Side Corner Rectangle 400"/>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02" name="Round Single Corner Rectangle 40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403" name="Rectangle 40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404" name="Round Single Corner Rectangle 40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405" name="Rectangle 40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406" name="Rectangle 40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07" name="TextBox 406"/>
                <p:cNvSpPr txBox="1"/>
                <p:nvPr/>
              </p:nvSpPr>
              <p:spPr>
                <a:xfrm>
                  <a:off x="142844" y="642918"/>
                  <a:ext cx="1214446" cy="353943"/>
                </a:xfrm>
                <a:prstGeom prst="rect">
                  <a:avLst/>
                </a:prstGeom>
                <a:noFill/>
              </p:spPr>
              <p:txBody>
                <a:bodyPr wrap="square" rtlCol="0">
                  <a:spAutoFit/>
                </a:bodyPr>
                <a:lstStyle/>
                <a:p>
                  <a:pPr algn="ctr"/>
                  <a:r>
                    <a:rPr lang="es-CO" sz="850" b="1" dirty="0" smtClean="0"/>
                    <a:t>TECNOLOGÍAS </a:t>
                  </a:r>
                  <a:r>
                    <a:rPr lang="es-CO" sz="850" b="1" dirty="0"/>
                    <a:t>APROPIADAS I</a:t>
                  </a:r>
                </a:p>
              </p:txBody>
            </p:sp>
          </p:grpSp>
          <p:grpSp>
            <p:nvGrpSpPr>
              <p:cNvPr id="408" name="Group 407"/>
              <p:cNvGrpSpPr/>
              <p:nvPr/>
            </p:nvGrpSpPr>
            <p:grpSpPr>
              <a:xfrm>
                <a:off x="7786710" y="2857496"/>
                <a:ext cx="1214446" cy="500066"/>
                <a:chOff x="142844" y="500042"/>
                <a:chExt cx="1214446" cy="500066"/>
              </a:xfrm>
            </p:grpSpPr>
            <p:sp>
              <p:nvSpPr>
                <p:cNvPr id="409" name="Round Same Side Corner Rectangle 408"/>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10" name="Round Single Corner Rectangle 40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411" name="Rectangle 41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412" name="Round Single Corner Rectangle 41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413" name="Rectangle 41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14" name="Rectangle 41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15" name="TextBox 414"/>
                <p:cNvSpPr txBox="1"/>
                <p:nvPr/>
              </p:nvSpPr>
              <p:spPr>
                <a:xfrm>
                  <a:off x="142844" y="705532"/>
                  <a:ext cx="1214446" cy="223138"/>
                </a:xfrm>
                <a:prstGeom prst="rect">
                  <a:avLst/>
                </a:prstGeom>
                <a:noFill/>
              </p:spPr>
              <p:txBody>
                <a:bodyPr wrap="square" rtlCol="0">
                  <a:spAutoFit/>
                </a:bodyPr>
                <a:lstStyle/>
                <a:p>
                  <a:pPr algn="ctr"/>
                  <a:r>
                    <a:rPr lang="es-CO" sz="850" b="1" dirty="0" smtClean="0"/>
                    <a:t>HIDROGEOLOGÍA</a:t>
                  </a:r>
                  <a:endParaRPr lang="es-CO" sz="850" b="1" dirty="0"/>
                </a:p>
              </p:txBody>
            </p:sp>
          </p:grpSp>
          <p:grpSp>
            <p:nvGrpSpPr>
              <p:cNvPr id="416" name="Group 415"/>
              <p:cNvGrpSpPr/>
              <p:nvPr/>
            </p:nvGrpSpPr>
            <p:grpSpPr>
              <a:xfrm>
                <a:off x="9140098" y="36000"/>
                <a:ext cx="1075504" cy="215444"/>
                <a:chOff x="4068000" y="28800"/>
                <a:chExt cx="1075504" cy="215444"/>
              </a:xfrm>
            </p:grpSpPr>
            <p:sp>
              <p:nvSpPr>
                <p:cNvPr id="417" name="Round Same Side Corner Rectangle 416"/>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418" name="TextBox 417"/>
                <p:cNvSpPr txBox="1"/>
                <p:nvPr/>
              </p:nvSpPr>
              <p:spPr>
                <a:xfrm>
                  <a:off x="4068000" y="28800"/>
                  <a:ext cx="1071570" cy="215444"/>
                </a:xfrm>
                <a:prstGeom prst="rect">
                  <a:avLst/>
                </a:prstGeom>
                <a:noFill/>
              </p:spPr>
              <p:txBody>
                <a:bodyPr wrap="square" rtlCol="0">
                  <a:spAutoFit/>
                </a:bodyPr>
                <a:lstStyle/>
                <a:p>
                  <a:pPr algn="ctr"/>
                  <a:r>
                    <a:rPr lang="es-CO" sz="800" b="1" dirty="0"/>
                    <a:t>VIII</a:t>
                  </a:r>
                </a:p>
              </p:txBody>
            </p:sp>
          </p:grpSp>
          <p:grpSp>
            <p:nvGrpSpPr>
              <p:cNvPr id="419" name="Group 418"/>
              <p:cNvGrpSpPr/>
              <p:nvPr/>
            </p:nvGrpSpPr>
            <p:grpSpPr>
              <a:xfrm>
                <a:off x="10425982" y="36000"/>
                <a:ext cx="1075504" cy="215444"/>
                <a:chOff x="4068000" y="28800"/>
                <a:chExt cx="1075504" cy="215444"/>
              </a:xfrm>
            </p:grpSpPr>
            <p:sp>
              <p:nvSpPr>
                <p:cNvPr id="420" name="Round Same Side Corner Rectangle 419"/>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421" name="TextBox 420"/>
                <p:cNvSpPr txBox="1"/>
                <p:nvPr/>
              </p:nvSpPr>
              <p:spPr>
                <a:xfrm>
                  <a:off x="4068000" y="28800"/>
                  <a:ext cx="1071570" cy="215444"/>
                </a:xfrm>
                <a:prstGeom prst="rect">
                  <a:avLst/>
                </a:prstGeom>
                <a:noFill/>
              </p:spPr>
              <p:txBody>
                <a:bodyPr wrap="square" rtlCol="0">
                  <a:spAutoFit/>
                </a:bodyPr>
                <a:lstStyle/>
                <a:p>
                  <a:pPr algn="ctr"/>
                  <a:r>
                    <a:rPr lang="es-CO" sz="800" b="1" dirty="0"/>
                    <a:t>IX</a:t>
                  </a:r>
                </a:p>
              </p:txBody>
            </p:sp>
          </p:grpSp>
          <p:grpSp>
            <p:nvGrpSpPr>
              <p:cNvPr id="422" name="Group 421"/>
              <p:cNvGrpSpPr/>
              <p:nvPr/>
            </p:nvGrpSpPr>
            <p:grpSpPr>
              <a:xfrm>
                <a:off x="11711866" y="36000"/>
                <a:ext cx="1075504" cy="215444"/>
                <a:chOff x="4068000" y="28800"/>
                <a:chExt cx="1075504" cy="215444"/>
              </a:xfrm>
            </p:grpSpPr>
            <p:sp>
              <p:nvSpPr>
                <p:cNvPr id="423" name="Round Same Side Corner Rectangle 422"/>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424" name="TextBox 423"/>
                <p:cNvSpPr txBox="1"/>
                <p:nvPr/>
              </p:nvSpPr>
              <p:spPr>
                <a:xfrm>
                  <a:off x="4068000" y="28800"/>
                  <a:ext cx="1071570" cy="215444"/>
                </a:xfrm>
                <a:prstGeom prst="rect">
                  <a:avLst/>
                </a:prstGeom>
                <a:noFill/>
              </p:spPr>
              <p:txBody>
                <a:bodyPr wrap="square" rtlCol="0">
                  <a:spAutoFit/>
                </a:bodyPr>
                <a:lstStyle/>
                <a:p>
                  <a:pPr algn="ctr"/>
                  <a:r>
                    <a:rPr lang="es-CO" sz="800" b="1" dirty="0"/>
                    <a:t>X</a:t>
                  </a:r>
                </a:p>
              </p:txBody>
            </p:sp>
          </p:grpSp>
          <p:grpSp>
            <p:nvGrpSpPr>
              <p:cNvPr id="425" name="Group 424"/>
              <p:cNvGrpSpPr/>
              <p:nvPr/>
            </p:nvGrpSpPr>
            <p:grpSpPr>
              <a:xfrm>
                <a:off x="9072594" y="285728"/>
                <a:ext cx="1214446" cy="500066"/>
                <a:chOff x="142844" y="500042"/>
                <a:chExt cx="1214446" cy="500066"/>
              </a:xfrm>
            </p:grpSpPr>
            <p:sp>
              <p:nvSpPr>
                <p:cNvPr id="426" name="Round Same Side Corner Rectangle 425"/>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27" name="Round Single Corner Rectangle 426"/>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428" name="Rectangle 427"/>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429" name="Round Single Corner Rectangle 428"/>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430" name="Rectangle 429"/>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431" name="Rectangle 430"/>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p>
              </p:txBody>
            </p:sp>
            <p:sp>
              <p:nvSpPr>
                <p:cNvPr id="432" name="TextBox 431"/>
                <p:cNvSpPr txBox="1"/>
                <p:nvPr/>
              </p:nvSpPr>
              <p:spPr>
                <a:xfrm>
                  <a:off x="142844" y="642918"/>
                  <a:ext cx="1214446" cy="353943"/>
                </a:xfrm>
                <a:prstGeom prst="rect">
                  <a:avLst/>
                </a:prstGeom>
                <a:noFill/>
              </p:spPr>
              <p:txBody>
                <a:bodyPr wrap="square" rtlCol="0">
                  <a:spAutoFit/>
                </a:bodyPr>
                <a:lstStyle/>
                <a:p>
                  <a:pPr algn="ctr"/>
                  <a:r>
                    <a:rPr lang="es-CO" sz="850" b="1" dirty="0"/>
                    <a:t>ORDENAMIENTO TERRITORIAL URBANO</a:t>
                  </a:r>
                </a:p>
              </p:txBody>
            </p:sp>
          </p:grpSp>
          <p:grpSp>
            <p:nvGrpSpPr>
              <p:cNvPr id="433" name="Group 432"/>
              <p:cNvGrpSpPr/>
              <p:nvPr/>
            </p:nvGrpSpPr>
            <p:grpSpPr>
              <a:xfrm>
                <a:off x="9072594" y="1571612"/>
                <a:ext cx="1214446" cy="500066"/>
                <a:chOff x="142844" y="500042"/>
                <a:chExt cx="1214446" cy="500066"/>
              </a:xfrm>
            </p:grpSpPr>
            <p:sp>
              <p:nvSpPr>
                <p:cNvPr id="434" name="Round Same Side Corner Rectangle 433"/>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35" name="Round Single Corner Rectangle 434"/>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endParaRPr lang="es-CO" dirty="0"/>
                </a:p>
              </p:txBody>
            </p:sp>
            <p:sp>
              <p:nvSpPr>
                <p:cNvPr id="436" name="Rectangle 435"/>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437" name="Round Single Corner Rectangle 436"/>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6</a:t>
                  </a:r>
                  <a:endParaRPr lang="es-CO" dirty="0"/>
                </a:p>
              </p:txBody>
            </p:sp>
            <p:sp>
              <p:nvSpPr>
                <p:cNvPr id="438" name="Rectangle 437"/>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439" name="Rectangle 438"/>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40" name="TextBox 439"/>
                <p:cNvSpPr txBox="1"/>
                <p:nvPr/>
              </p:nvSpPr>
              <p:spPr>
                <a:xfrm>
                  <a:off x="142844" y="642918"/>
                  <a:ext cx="1214446" cy="353943"/>
                </a:xfrm>
                <a:prstGeom prst="rect">
                  <a:avLst/>
                </a:prstGeom>
                <a:noFill/>
              </p:spPr>
              <p:txBody>
                <a:bodyPr wrap="square" rtlCol="0">
                  <a:spAutoFit/>
                </a:bodyPr>
                <a:lstStyle/>
                <a:p>
                  <a:pPr algn="ctr"/>
                  <a:r>
                    <a:rPr lang="es-CO" sz="850" b="1" dirty="0" smtClean="0"/>
                    <a:t>TECNOLOGÍAS </a:t>
                  </a:r>
                  <a:r>
                    <a:rPr lang="es-CO" sz="850" b="1" dirty="0"/>
                    <a:t>APROPIADAS II</a:t>
                  </a:r>
                </a:p>
              </p:txBody>
            </p:sp>
          </p:grpSp>
          <p:grpSp>
            <p:nvGrpSpPr>
              <p:cNvPr id="441" name="Group 440"/>
              <p:cNvGrpSpPr/>
              <p:nvPr/>
            </p:nvGrpSpPr>
            <p:grpSpPr>
              <a:xfrm>
                <a:off x="9072594" y="2857496"/>
                <a:ext cx="1214446" cy="500066"/>
                <a:chOff x="142844" y="500042"/>
                <a:chExt cx="1214446" cy="500066"/>
              </a:xfrm>
            </p:grpSpPr>
            <p:sp>
              <p:nvSpPr>
                <p:cNvPr id="442" name="Round Same Side Corner Rectangle 441"/>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43" name="Round Single Corner Rectangle 442"/>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44" name="Rectangle 443"/>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445" name="Round Single Corner Rectangle 444"/>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46" name="Rectangle 445"/>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47" name="Rectangle 446"/>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48" name="TextBox 447"/>
                <p:cNvSpPr txBox="1"/>
                <p:nvPr/>
              </p:nvSpPr>
              <p:spPr>
                <a:xfrm>
                  <a:off x="142844" y="642918"/>
                  <a:ext cx="1214446" cy="353943"/>
                </a:xfrm>
                <a:prstGeom prst="rect">
                  <a:avLst/>
                </a:prstGeom>
                <a:noFill/>
              </p:spPr>
              <p:txBody>
                <a:bodyPr wrap="square" rtlCol="0">
                  <a:spAutoFit/>
                </a:bodyPr>
                <a:lstStyle/>
                <a:p>
                  <a:pPr algn="ctr"/>
                  <a:r>
                    <a:rPr lang="es-CO" sz="850" b="1" dirty="0"/>
                    <a:t>SEGURIDAD EMPRESARIAL</a:t>
                  </a:r>
                </a:p>
              </p:txBody>
            </p:sp>
          </p:grpSp>
          <p:grpSp>
            <p:nvGrpSpPr>
              <p:cNvPr id="449" name="Group 448"/>
              <p:cNvGrpSpPr/>
              <p:nvPr/>
            </p:nvGrpSpPr>
            <p:grpSpPr>
              <a:xfrm>
                <a:off x="7786710" y="4143380"/>
                <a:ext cx="1285884" cy="500066"/>
                <a:chOff x="118116" y="500042"/>
                <a:chExt cx="1285884" cy="500066"/>
              </a:xfrm>
            </p:grpSpPr>
            <p:sp>
              <p:nvSpPr>
                <p:cNvPr id="450" name="Round Same Side Corner Rectangle 449"/>
                <p:cNvSpPr/>
                <p:nvPr/>
              </p:nvSpPr>
              <p:spPr>
                <a:xfrm flipV="1">
                  <a:off x="214282" y="642918"/>
                  <a:ext cx="1071570" cy="357190"/>
                </a:xfrm>
                <a:prstGeom prst="round2SameRect">
                  <a:avLst/>
                </a:prstGeom>
                <a:solidFill>
                  <a:schemeClr val="accent2">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51" name="Round Single Corner Rectangle 450"/>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52" name="Rectangle 451"/>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453" name="Round Single Corner Rectangle 452"/>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54" name="Rectangle 453"/>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55" name="Rectangle 454"/>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56" name="TextBox 455"/>
                <p:cNvSpPr txBox="1"/>
                <p:nvPr/>
              </p:nvSpPr>
              <p:spPr>
                <a:xfrm>
                  <a:off x="118116" y="642918"/>
                  <a:ext cx="1285884" cy="353943"/>
                </a:xfrm>
                <a:prstGeom prst="rect">
                  <a:avLst/>
                </a:prstGeom>
                <a:noFill/>
              </p:spPr>
              <p:txBody>
                <a:bodyPr wrap="square" rtlCol="0">
                  <a:spAutoFit/>
                </a:bodyPr>
                <a:lstStyle/>
                <a:p>
                  <a:pPr algn="ctr"/>
                  <a:r>
                    <a:rPr lang="es-CO" sz="850" b="1" dirty="0"/>
                    <a:t>IDIOMA EXTRANJERO</a:t>
                  </a:r>
                </a:p>
                <a:p>
                  <a:pPr algn="ctr"/>
                  <a:r>
                    <a:rPr lang="es-CO" sz="850" b="1" dirty="0"/>
                    <a:t>I</a:t>
                  </a:r>
                </a:p>
              </p:txBody>
            </p:sp>
          </p:grpSp>
          <p:grpSp>
            <p:nvGrpSpPr>
              <p:cNvPr id="458" name="Group 457"/>
              <p:cNvGrpSpPr/>
              <p:nvPr/>
            </p:nvGrpSpPr>
            <p:grpSpPr>
              <a:xfrm>
                <a:off x="9072594" y="4143380"/>
                <a:ext cx="1285884" cy="500066"/>
                <a:chOff x="118116" y="500042"/>
                <a:chExt cx="1285884" cy="500066"/>
              </a:xfrm>
            </p:grpSpPr>
            <p:sp>
              <p:nvSpPr>
                <p:cNvPr id="459" name="Round Same Side Corner Rectangle 458"/>
                <p:cNvSpPr/>
                <p:nvPr/>
              </p:nvSpPr>
              <p:spPr>
                <a:xfrm flipV="1">
                  <a:off x="214282" y="642918"/>
                  <a:ext cx="1071570" cy="357190"/>
                </a:xfrm>
                <a:prstGeom prst="round2SameRect">
                  <a:avLst/>
                </a:prstGeom>
                <a:solidFill>
                  <a:schemeClr val="accent2">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60" name="Round Single Corner Rectangle 45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61" name="Rectangle 46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462" name="Round Single Corner Rectangle 46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63" name="Rectangle 46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64" name="Rectangle 46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65" name="TextBox 464"/>
                <p:cNvSpPr txBox="1"/>
                <p:nvPr/>
              </p:nvSpPr>
              <p:spPr>
                <a:xfrm>
                  <a:off x="118116" y="642918"/>
                  <a:ext cx="1285884" cy="353943"/>
                </a:xfrm>
                <a:prstGeom prst="rect">
                  <a:avLst/>
                </a:prstGeom>
                <a:noFill/>
              </p:spPr>
              <p:txBody>
                <a:bodyPr wrap="square" rtlCol="0">
                  <a:spAutoFit/>
                </a:bodyPr>
                <a:lstStyle/>
                <a:p>
                  <a:pPr algn="ctr"/>
                  <a:r>
                    <a:rPr lang="es-CO" sz="850" b="1" dirty="0"/>
                    <a:t>IDIOMA EXTRANJERO</a:t>
                  </a:r>
                </a:p>
                <a:p>
                  <a:pPr algn="ctr"/>
                  <a:r>
                    <a:rPr lang="es-CO" sz="850" b="1" dirty="0"/>
                    <a:t>II</a:t>
                  </a:r>
                </a:p>
              </p:txBody>
            </p:sp>
          </p:grpSp>
          <p:grpSp>
            <p:nvGrpSpPr>
              <p:cNvPr id="466" name="Group 465"/>
              <p:cNvGrpSpPr/>
              <p:nvPr/>
            </p:nvGrpSpPr>
            <p:grpSpPr>
              <a:xfrm>
                <a:off x="10358478" y="4143380"/>
                <a:ext cx="1285884" cy="500066"/>
                <a:chOff x="118116" y="500042"/>
                <a:chExt cx="1285884" cy="500066"/>
              </a:xfrm>
            </p:grpSpPr>
            <p:sp>
              <p:nvSpPr>
                <p:cNvPr id="467" name="Round Same Side Corner Rectangle 466"/>
                <p:cNvSpPr/>
                <p:nvPr/>
              </p:nvSpPr>
              <p:spPr>
                <a:xfrm flipV="1">
                  <a:off x="214282" y="642918"/>
                  <a:ext cx="1071570" cy="357190"/>
                </a:xfrm>
                <a:prstGeom prst="round2SameRect">
                  <a:avLst/>
                </a:prstGeom>
                <a:solidFill>
                  <a:schemeClr val="accent2">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68" name="Round Single Corner Rectangle 46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69" name="Rectangle 46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470" name="Round Single Corner Rectangle 46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71" name="Rectangle 47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72" name="Rectangle 47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73" name="TextBox 472"/>
                <p:cNvSpPr txBox="1"/>
                <p:nvPr/>
              </p:nvSpPr>
              <p:spPr>
                <a:xfrm>
                  <a:off x="118116" y="642918"/>
                  <a:ext cx="1285884" cy="353943"/>
                </a:xfrm>
                <a:prstGeom prst="rect">
                  <a:avLst/>
                </a:prstGeom>
                <a:noFill/>
              </p:spPr>
              <p:txBody>
                <a:bodyPr wrap="square" rtlCol="0">
                  <a:spAutoFit/>
                </a:bodyPr>
                <a:lstStyle/>
                <a:p>
                  <a:pPr algn="ctr"/>
                  <a:r>
                    <a:rPr lang="es-CO" sz="850" b="1" dirty="0"/>
                    <a:t>IDIOMA EXTRANJERO</a:t>
                  </a:r>
                </a:p>
                <a:p>
                  <a:pPr algn="ctr"/>
                  <a:r>
                    <a:rPr lang="es-CO" sz="850" b="1" dirty="0"/>
                    <a:t>III</a:t>
                  </a:r>
                </a:p>
              </p:txBody>
            </p:sp>
          </p:grpSp>
          <p:grpSp>
            <p:nvGrpSpPr>
              <p:cNvPr id="474" name="Group 473"/>
              <p:cNvGrpSpPr/>
              <p:nvPr/>
            </p:nvGrpSpPr>
            <p:grpSpPr>
              <a:xfrm>
                <a:off x="10404000" y="3500438"/>
                <a:ext cx="1214446" cy="500066"/>
                <a:chOff x="142844" y="500042"/>
                <a:chExt cx="1214446" cy="500066"/>
              </a:xfrm>
            </p:grpSpPr>
            <p:sp>
              <p:nvSpPr>
                <p:cNvPr id="475" name="Round Same Side Corner Rectangle 474"/>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76" name="Round Single Corner Rectangle 47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77" name="Rectangle 47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478" name="Round Single Corner Rectangle 47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479" name="Rectangle 47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80" name="Rectangle 47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81" name="TextBox 480"/>
                <p:cNvSpPr txBox="1"/>
                <p:nvPr/>
              </p:nvSpPr>
              <p:spPr>
                <a:xfrm>
                  <a:off x="142844" y="642918"/>
                  <a:ext cx="1214446" cy="353943"/>
                </a:xfrm>
                <a:prstGeom prst="rect">
                  <a:avLst/>
                </a:prstGeom>
                <a:noFill/>
              </p:spPr>
              <p:txBody>
                <a:bodyPr wrap="square" rtlCol="0">
                  <a:spAutoFit/>
                </a:bodyPr>
                <a:lstStyle/>
                <a:p>
                  <a:pPr algn="ctr"/>
                  <a:r>
                    <a:rPr lang="es-CO" sz="850" b="1" dirty="0"/>
                    <a:t>SALUD </a:t>
                  </a:r>
                </a:p>
                <a:p>
                  <a:pPr algn="ctr"/>
                  <a:r>
                    <a:rPr lang="es-CO" sz="850" b="1" dirty="0"/>
                    <a:t>AMBIENTAL</a:t>
                  </a:r>
                </a:p>
              </p:txBody>
            </p:sp>
          </p:grpSp>
          <p:grpSp>
            <p:nvGrpSpPr>
              <p:cNvPr id="482" name="Group 481"/>
              <p:cNvGrpSpPr/>
              <p:nvPr/>
            </p:nvGrpSpPr>
            <p:grpSpPr>
              <a:xfrm>
                <a:off x="10358478" y="285728"/>
                <a:ext cx="1214446" cy="500066"/>
                <a:chOff x="142844" y="500042"/>
                <a:chExt cx="1214446" cy="500066"/>
              </a:xfrm>
            </p:grpSpPr>
            <p:sp>
              <p:nvSpPr>
                <p:cNvPr id="483" name="Round Same Side Corner Rectangle 482"/>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84" name="Round Single Corner Rectangle 48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endParaRPr lang="es-CO" dirty="0"/>
                </a:p>
              </p:txBody>
            </p:sp>
            <p:sp>
              <p:nvSpPr>
                <p:cNvPr id="485" name="Rectangle 48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486" name="Round Single Corner Rectangle 48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6</a:t>
                  </a:r>
                  <a:endParaRPr lang="es-CO" dirty="0"/>
                </a:p>
              </p:txBody>
            </p:sp>
            <p:sp>
              <p:nvSpPr>
                <p:cNvPr id="487" name="Rectangle 48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488" name="Rectangle 48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89" name="TextBox 488"/>
                <p:cNvSpPr txBox="1"/>
                <p:nvPr/>
              </p:nvSpPr>
              <p:spPr>
                <a:xfrm>
                  <a:off x="142844" y="642918"/>
                  <a:ext cx="1214446" cy="353943"/>
                </a:xfrm>
                <a:prstGeom prst="rect">
                  <a:avLst/>
                </a:prstGeom>
                <a:noFill/>
              </p:spPr>
              <p:txBody>
                <a:bodyPr wrap="square" rtlCol="0">
                  <a:spAutoFit/>
                </a:bodyPr>
                <a:lstStyle/>
                <a:p>
                  <a:pPr algn="ctr"/>
                  <a:r>
                    <a:rPr lang="es-CO" sz="850" b="1" dirty="0" smtClean="0"/>
                    <a:t>EVALUACIÓN </a:t>
                  </a:r>
                  <a:r>
                    <a:rPr lang="es-CO" sz="850" b="1" dirty="0"/>
                    <a:t>AMBIENTAL I</a:t>
                  </a:r>
                </a:p>
              </p:txBody>
            </p:sp>
          </p:grpSp>
          <p:grpSp>
            <p:nvGrpSpPr>
              <p:cNvPr id="490" name="Group 489"/>
              <p:cNvGrpSpPr/>
              <p:nvPr/>
            </p:nvGrpSpPr>
            <p:grpSpPr>
              <a:xfrm>
                <a:off x="11644362" y="285728"/>
                <a:ext cx="1214446" cy="500066"/>
                <a:chOff x="142844" y="500042"/>
                <a:chExt cx="1214446" cy="500066"/>
              </a:xfrm>
            </p:grpSpPr>
            <p:sp>
              <p:nvSpPr>
                <p:cNvPr id="491" name="Round Same Side Corner Rectangle 490"/>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92" name="Round Single Corner Rectangle 49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493" name="Rectangle 49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494" name="Round Single Corner Rectangle 49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5</a:t>
                  </a:r>
                  <a:endParaRPr lang="es-CO" dirty="0"/>
                </a:p>
              </p:txBody>
            </p:sp>
            <p:sp>
              <p:nvSpPr>
                <p:cNvPr id="495" name="Rectangle 49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96" name="Rectangle 49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497" name="TextBox 496"/>
                <p:cNvSpPr txBox="1"/>
                <p:nvPr/>
              </p:nvSpPr>
              <p:spPr>
                <a:xfrm>
                  <a:off x="142844" y="642918"/>
                  <a:ext cx="1214446" cy="353943"/>
                </a:xfrm>
                <a:prstGeom prst="rect">
                  <a:avLst/>
                </a:prstGeom>
                <a:noFill/>
              </p:spPr>
              <p:txBody>
                <a:bodyPr wrap="square" rtlCol="0">
                  <a:spAutoFit/>
                </a:bodyPr>
                <a:lstStyle/>
                <a:p>
                  <a:pPr algn="ctr"/>
                  <a:r>
                    <a:rPr lang="es-CO" sz="850" b="1" dirty="0" smtClean="0"/>
                    <a:t>EVALUACIÓN </a:t>
                  </a:r>
                  <a:r>
                    <a:rPr lang="es-CO" sz="850" b="1" dirty="0"/>
                    <a:t>AMBIENTAL II</a:t>
                  </a:r>
                </a:p>
              </p:txBody>
            </p:sp>
          </p:grpSp>
          <p:grpSp>
            <p:nvGrpSpPr>
              <p:cNvPr id="498" name="Group 497"/>
              <p:cNvGrpSpPr/>
              <p:nvPr/>
            </p:nvGrpSpPr>
            <p:grpSpPr>
              <a:xfrm>
                <a:off x="10358478" y="928670"/>
                <a:ext cx="1214446" cy="500066"/>
                <a:chOff x="142844" y="500042"/>
                <a:chExt cx="1214446" cy="500066"/>
              </a:xfrm>
            </p:grpSpPr>
            <p:sp>
              <p:nvSpPr>
                <p:cNvPr id="499" name="Round Same Side Corner Rectangle 498"/>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00" name="Round Single Corner Rectangle 49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501" name="Rectangle 50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502" name="Round Single Corner Rectangle 50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503" name="Rectangle 50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p>
              </p:txBody>
            </p:sp>
            <p:sp>
              <p:nvSpPr>
                <p:cNvPr id="504" name="Rectangle 50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05" name="TextBox 504"/>
                <p:cNvSpPr txBox="1"/>
                <p:nvPr/>
              </p:nvSpPr>
              <p:spPr>
                <a:xfrm>
                  <a:off x="142844" y="642918"/>
                  <a:ext cx="1214446" cy="353943"/>
                </a:xfrm>
                <a:prstGeom prst="rect">
                  <a:avLst/>
                </a:prstGeom>
                <a:noFill/>
              </p:spPr>
              <p:txBody>
                <a:bodyPr wrap="square" rtlCol="0">
                  <a:spAutoFit/>
                </a:bodyPr>
                <a:lstStyle/>
                <a:p>
                  <a:pPr algn="ctr"/>
                  <a:r>
                    <a:rPr lang="es-CO" sz="850" b="1" dirty="0"/>
                    <a:t>MANEJO </a:t>
                  </a:r>
                  <a:r>
                    <a:rPr lang="es-CO" sz="850" b="1" dirty="0" smtClean="0"/>
                    <a:t>TÉCNICO </a:t>
                  </a:r>
                  <a:r>
                    <a:rPr lang="es-CO" sz="850" b="1" dirty="0"/>
                    <a:t>AMBIENTAL</a:t>
                  </a:r>
                </a:p>
              </p:txBody>
            </p:sp>
          </p:grpSp>
          <p:grpSp>
            <p:nvGrpSpPr>
              <p:cNvPr id="506" name="Group 505"/>
              <p:cNvGrpSpPr/>
              <p:nvPr/>
            </p:nvGrpSpPr>
            <p:grpSpPr>
              <a:xfrm>
                <a:off x="11644362" y="1571612"/>
                <a:ext cx="1214446" cy="500066"/>
                <a:chOff x="142844" y="500042"/>
                <a:chExt cx="1214446" cy="500066"/>
              </a:xfrm>
            </p:grpSpPr>
            <p:sp>
              <p:nvSpPr>
                <p:cNvPr id="507" name="Round Same Side Corner Rectangle 506"/>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08" name="Round Single Corner Rectangle 50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4</a:t>
                  </a:r>
                  <a:endParaRPr lang="es-CO" dirty="0"/>
                </a:p>
              </p:txBody>
            </p:sp>
            <p:sp>
              <p:nvSpPr>
                <p:cNvPr id="509" name="Rectangle 50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510" name="Round Single Corner Rectangle 50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3</a:t>
                  </a:r>
                  <a:endParaRPr lang="es-CO" dirty="0"/>
                </a:p>
              </p:txBody>
            </p:sp>
            <p:sp>
              <p:nvSpPr>
                <p:cNvPr id="511" name="Rectangle 51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p>
              </p:txBody>
            </p:sp>
            <p:sp>
              <p:nvSpPr>
                <p:cNvPr id="512" name="Rectangle 51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13" name="TextBox 512"/>
                <p:cNvSpPr txBox="1"/>
                <p:nvPr/>
              </p:nvSpPr>
              <p:spPr>
                <a:xfrm>
                  <a:off x="142844" y="642918"/>
                  <a:ext cx="1214446" cy="353943"/>
                </a:xfrm>
                <a:prstGeom prst="rect">
                  <a:avLst/>
                </a:prstGeom>
                <a:noFill/>
              </p:spPr>
              <p:txBody>
                <a:bodyPr wrap="square" rtlCol="0">
                  <a:spAutoFit/>
                </a:bodyPr>
                <a:lstStyle/>
                <a:p>
                  <a:pPr algn="ctr"/>
                  <a:r>
                    <a:rPr lang="es-CO" sz="850" b="1" dirty="0"/>
                    <a:t>TRABAJO DE </a:t>
                  </a:r>
                </a:p>
                <a:p>
                  <a:pPr algn="ctr"/>
                  <a:r>
                    <a:rPr lang="es-CO" sz="850" b="1" dirty="0"/>
                    <a:t>GRADO</a:t>
                  </a:r>
                </a:p>
              </p:txBody>
            </p:sp>
          </p:grpSp>
          <p:grpSp>
            <p:nvGrpSpPr>
              <p:cNvPr id="514" name="Group 513"/>
              <p:cNvGrpSpPr/>
              <p:nvPr/>
            </p:nvGrpSpPr>
            <p:grpSpPr>
              <a:xfrm>
                <a:off x="11644362" y="2857496"/>
                <a:ext cx="1214446" cy="571504"/>
                <a:chOff x="142844" y="500042"/>
                <a:chExt cx="1214446" cy="571504"/>
              </a:xfrm>
            </p:grpSpPr>
            <p:sp>
              <p:nvSpPr>
                <p:cNvPr id="515" name="Round Same Side Corner Rectangle 514"/>
                <p:cNvSpPr/>
                <p:nvPr/>
              </p:nvSpPr>
              <p:spPr>
                <a:xfrm flipV="1">
                  <a:off x="214282" y="642918"/>
                  <a:ext cx="1071570" cy="357190"/>
                </a:xfrm>
                <a:prstGeom prst="round2SameRect">
                  <a:avLst/>
                </a:prstGeom>
                <a:solidFill>
                  <a:srgbClr val="FF3333">
                    <a:alpha val="54902"/>
                  </a:srgb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16" name="Round Single Corner Rectangle 51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17" name="Rectangle 51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18" name="Round Single Corner Rectangle 51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19" name="Rectangle 51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20" name="Rectangle 51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21" name="TextBox 520"/>
                <p:cNvSpPr txBox="1"/>
                <p:nvPr/>
              </p:nvSpPr>
              <p:spPr>
                <a:xfrm>
                  <a:off x="142844" y="586798"/>
                  <a:ext cx="1214446" cy="484748"/>
                </a:xfrm>
                <a:prstGeom prst="rect">
                  <a:avLst/>
                </a:prstGeom>
                <a:noFill/>
              </p:spPr>
              <p:txBody>
                <a:bodyPr wrap="square" rtlCol="0">
                  <a:spAutoFit/>
                </a:bodyPr>
                <a:lstStyle/>
                <a:p>
                  <a:pPr algn="ctr"/>
                  <a:r>
                    <a:rPr lang="es-CO" sz="850" b="1" dirty="0" smtClean="0"/>
                    <a:t>FORMULACIÓN </a:t>
                  </a:r>
                  <a:r>
                    <a:rPr lang="es-CO" sz="850" b="1" dirty="0"/>
                    <a:t>Y </a:t>
                  </a:r>
                  <a:r>
                    <a:rPr lang="es-CO" sz="850" b="1" dirty="0" smtClean="0"/>
                    <a:t>EVALUACIÓN </a:t>
                  </a:r>
                  <a:r>
                    <a:rPr lang="es-CO" sz="850" b="1" dirty="0"/>
                    <a:t>DE PROYECTOS</a:t>
                  </a:r>
                </a:p>
              </p:txBody>
            </p:sp>
          </p:grpSp>
          <p:grpSp>
            <p:nvGrpSpPr>
              <p:cNvPr id="522" name="Group 521"/>
              <p:cNvGrpSpPr/>
              <p:nvPr/>
            </p:nvGrpSpPr>
            <p:grpSpPr>
              <a:xfrm>
                <a:off x="7786710" y="6072206"/>
                <a:ext cx="1285884" cy="500066"/>
                <a:chOff x="118116" y="500042"/>
                <a:chExt cx="1285884" cy="500066"/>
              </a:xfrm>
            </p:grpSpPr>
            <p:sp>
              <p:nvSpPr>
                <p:cNvPr id="523" name="Round Same Side Corner Rectangle 522"/>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24" name="Round Single Corner Rectangle 52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25" name="Rectangle 52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26" name="Round Single Corner Rectangle 52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27" name="Rectangle 52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28" name="Rectangle 52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29" name="TextBox 528"/>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INTRÍNSECA </a:t>
                  </a:r>
                  <a:endParaRPr lang="es-CO" sz="850" b="1" dirty="0"/>
                </a:p>
                <a:p>
                  <a:pPr algn="ctr"/>
                  <a:r>
                    <a:rPr lang="es-CO" sz="850" b="1" dirty="0"/>
                    <a:t>I</a:t>
                  </a:r>
                </a:p>
              </p:txBody>
            </p:sp>
          </p:grpSp>
          <p:grpSp>
            <p:nvGrpSpPr>
              <p:cNvPr id="530" name="Group 529"/>
              <p:cNvGrpSpPr/>
              <p:nvPr/>
            </p:nvGrpSpPr>
            <p:grpSpPr>
              <a:xfrm>
                <a:off x="10358478" y="4786322"/>
                <a:ext cx="1285884" cy="500066"/>
                <a:chOff x="118116" y="500042"/>
                <a:chExt cx="1285884" cy="500066"/>
              </a:xfrm>
            </p:grpSpPr>
            <p:sp>
              <p:nvSpPr>
                <p:cNvPr id="531" name="Round Same Side Corner Rectangle 530"/>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32" name="Round Single Corner Rectangle 53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33" name="Rectangle 53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34" name="Round Single Corner Rectangle 53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35" name="Rectangle 53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36" name="Rectangle 53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37" name="TextBox 536"/>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INTRÍNSECA </a:t>
                  </a:r>
                  <a:endParaRPr lang="es-CO" sz="850" b="1" dirty="0"/>
                </a:p>
                <a:p>
                  <a:pPr algn="ctr"/>
                  <a:r>
                    <a:rPr lang="es-CO" sz="850" b="1" dirty="0"/>
                    <a:t>II</a:t>
                  </a:r>
                </a:p>
              </p:txBody>
            </p:sp>
          </p:grpSp>
          <p:grpSp>
            <p:nvGrpSpPr>
              <p:cNvPr id="538" name="Group 537"/>
              <p:cNvGrpSpPr/>
              <p:nvPr/>
            </p:nvGrpSpPr>
            <p:grpSpPr>
              <a:xfrm>
                <a:off x="11644362" y="4786322"/>
                <a:ext cx="1285884" cy="500066"/>
                <a:chOff x="118116" y="500042"/>
                <a:chExt cx="1285884" cy="500066"/>
              </a:xfrm>
            </p:grpSpPr>
            <p:sp>
              <p:nvSpPr>
                <p:cNvPr id="539" name="Round Same Side Corner Rectangle 538"/>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40" name="Round Single Corner Rectangle 53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41" name="Rectangle 54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42" name="Round Single Corner Rectangle 54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43" name="Rectangle 54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44" name="Rectangle 54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45" name="TextBox 544"/>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INTRÍNSECA </a:t>
                  </a:r>
                  <a:endParaRPr lang="es-CO" sz="850" b="1" dirty="0"/>
                </a:p>
                <a:p>
                  <a:pPr algn="ctr"/>
                  <a:r>
                    <a:rPr lang="es-CO" sz="850" b="1" dirty="0"/>
                    <a:t>III</a:t>
                  </a:r>
                </a:p>
              </p:txBody>
            </p:sp>
          </p:grpSp>
          <p:grpSp>
            <p:nvGrpSpPr>
              <p:cNvPr id="546" name="Group 545"/>
              <p:cNvGrpSpPr/>
              <p:nvPr/>
            </p:nvGrpSpPr>
            <p:grpSpPr>
              <a:xfrm>
                <a:off x="9072594" y="5429264"/>
                <a:ext cx="1285884" cy="500066"/>
                <a:chOff x="118116" y="500042"/>
                <a:chExt cx="1285884" cy="500066"/>
              </a:xfrm>
            </p:grpSpPr>
            <p:sp>
              <p:nvSpPr>
                <p:cNvPr id="547" name="Round Same Side Corner Rectangle 546"/>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48" name="Round Single Corner Rectangle 54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49" name="Rectangle 54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50" name="Round Single Corner Rectangle 54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51" name="Rectangle 55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52" name="Rectangle 55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53" name="TextBox 552"/>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INTRÍNSECA </a:t>
                  </a:r>
                  <a:endParaRPr lang="es-CO" sz="850" b="1" dirty="0"/>
                </a:p>
                <a:p>
                  <a:pPr algn="ctr"/>
                  <a:r>
                    <a:rPr lang="es-CO" sz="850" b="1" dirty="0"/>
                    <a:t>IV</a:t>
                  </a:r>
                </a:p>
              </p:txBody>
            </p:sp>
          </p:grpSp>
          <p:grpSp>
            <p:nvGrpSpPr>
              <p:cNvPr id="554" name="Group 553"/>
              <p:cNvGrpSpPr/>
              <p:nvPr/>
            </p:nvGrpSpPr>
            <p:grpSpPr>
              <a:xfrm>
                <a:off x="11644362" y="5429264"/>
                <a:ext cx="1285884" cy="500066"/>
                <a:chOff x="118116" y="500042"/>
                <a:chExt cx="1285884" cy="500066"/>
              </a:xfrm>
            </p:grpSpPr>
            <p:sp>
              <p:nvSpPr>
                <p:cNvPr id="555" name="Round Same Side Corner Rectangle 554"/>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56" name="Round Single Corner Rectangle 55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57" name="Rectangle 55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58" name="Round Single Corner Rectangle 55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59" name="Rectangle 55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60" name="Rectangle 55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61" name="TextBox 560"/>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INTRÍNSECA </a:t>
                  </a:r>
                  <a:endParaRPr lang="es-CO" sz="850" b="1" dirty="0"/>
                </a:p>
                <a:p>
                  <a:pPr algn="ctr"/>
                  <a:r>
                    <a:rPr lang="es-CO" sz="850" b="1" dirty="0"/>
                    <a:t>VI</a:t>
                  </a:r>
                </a:p>
              </p:txBody>
            </p:sp>
          </p:grpSp>
          <p:grpSp>
            <p:nvGrpSpPr>
              <p:cNvPr id="562" name="Group 561"/>
              <p:cNvGrpSpPr/>
              <p:nvPr/>
            </p:nvGrpSpPr>
            <p:grpSpPr>
              <a:xfrm>
                <a:off x="10358478" y="5429264"/>
                <a:ext cx="1285884" cy="500066"/>
                <a:chOff x="118116" y="500042"/>
                <a:chExt cx="1285884" cy="500066"/>
              </a:xfrm>
            </p:grpSpPr>
            <p:sp>
              <p:nvSpPr>
                <p:cNvPr id="563" name="Round Same Side Corner Rectangle 562"/>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64" name="Round Single Corner Rectangle 56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65" name="Rectangle 56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66" name="Round Single Corner Rectangle 56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67" name="Rectangle 56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68" name="Rectangle 56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69" name="TextBox 568"/>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INTRÍNSECA </a:t>
                  </a:r>
                  <a:endParaRPr lang="es-CO" sz="850" b="1" dirty="0"/>
                </a:p>
                <a:p>
                  <a:pPr algn="ctr"/>
                  <a:r>
                    <a:rPr lang="es-CO" sz="850" b="1" dirty="0"/>
                    <a:t>V</a:t>
                  </a:r>
                </a:p>
              </p:txBody>
            </p:sp>
          </p:grpSp>
          <p:grpSp>
            <p:nvGrpSpPr>
              <p:cNvPr id="570" name="Group 569"/>
              <p:cNvGrpSpPr/>
              <p:nvPr/>
            </p:nvGrpSpPr>
            <p:grpSpPr>
              <a:xfrm>
                <a:off x="9072594" y="6072206"/>
                <a:ext cx="1285884" cy="500066"/>
                <a:chOff x="118116" y="500042"/>
                <a:chExt cx="1285884" cy="500066"/>
              </a:xfrm>
            </p:grpSpPr>
            <p:sp>
              <p:nvSpPr>
                <p:cNvPr id="571" name="Round Same Side Corner Rectangle 570"/>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72" name="Round Single Corner Rectangle 57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73" name="Rectangle 57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74" name="Round Single Corner Rectangle 57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75" name="Rectangle 57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76" name="Rectangle 57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77" name="TextBox 576"/>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INTRÍNSECA </a:t>
                  </a:r>
                  <a:endParaRPr lang="es-CO" sz="850" b="1" dirty="0"/>
                </a:p>
                <a:p>
                  <a:pPr algn="ctr"/>
                  <a:r>
                    <a:rPr lang="es-CO" sz="850" b="1" dirty="0"/>
                    <a:t>VII</a:t>
                  </a:r>
                </a:p>
              </p:txBody>
            </p:sp>
          </p:grpSp>
          <p:grpSp>
            <p:nvGrpSpPr>
              <p:cNvPr id="578" name="Group 577"/>
              <p:cNvGrpSpPr/>
              <p:nvPr/>
            </p:nvGrpSpPr>
            <p:grpSpPr>
              <a:xfrm>
                <a:off x="10358478" y="6072206"/>
                <a:ext cx="1285884" cy="500066"/>
                <a:chOff x="118116" y="500042"/>
                <a:chExt cx="1285884" cy="500066"/>
              </a:xfrm>
            </p:grpSpPr>
            <p:sp>
              <p:nvSpPr>
                <p:cNvPr id="579" name="Round Same Side Corner Rectangle 578"/>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80" name="Round Single Corner Rectangle 57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81" name="Rectangle 58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82" name="Round Single Corner Rectangle 58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83" name="Rectangle 58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84" name="Rectangle 58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85" name="TextBox 584"/>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INTRÍNSECA </a:t>
                  </a:r>
                  <a:endParaRPr lang="es-CO" sz="850" b="1" dirty="0"/>
                </a:p>
                <a:p>
                  <a:pPr algn="ctr"/>
                  <a:r>
                    <a:rPr lang="es-CO" sz="850" b="1" dirty="0"/>
                    <a:t>VIII</a:t>
                  </a:r>
                </a:p>
              </p:txBody>
            </p:sp>
          </p:grpSp>
          <p:grpSp>
            <p:nvGrpSpPr>
              <p:cNvPr id="586" name="Group 585"/>
              <p:cNvGrpSpPr/>
              <p:nvPr/>
            </p:nvGrpSpPr>
            <p:grpSpPr>
              <a:xfrm>
                <a:off x="11644362" y="6072206"/>
                <a:ext cx="1285884" cy="500066"/>
                <a:chOff x="118116" y="500042"/>
                <a:chExt cx="1285884" cy="500066"/>
              </a:xfrm>
            </p:grpSpPr>
            <p:sp>
              <p:nvSpPr>
                <p:cNvPr id="587" name="Round Same Side Corner Rectangle 586"/>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88" name="Round Single Corner Rectangle 58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89" name="Rectangle 58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590" name="Round Single Corner Rectangle 58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591" name="Rectangle 59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92" name="Rectangle 59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593" name="TextBox 592"/>
                <p:cNvSpPr txBox="1"/>
                <p:nvPr/>
              </p:nvSpPr>
              <p:spPr>
                <a:xfrm>
                  <a:off x="118116" y="642918"/>
                  <a:ext cx="1285884" cy="353943"/>
                </a:xfrm>
                <a:prstGeom prst="rect">
                  <a:avLst/>
                </a:prstGeom>
                <a:noFill/>
              </p:spPr>
              <p:txBody>
                <a:bodyPr wrap="square" rtlCol="0">
                  <a:spAutoFit/>
                </a:bodyPr>
                <a:lstStyle/>
                <a:p>
                  <a:pPr algn="ctr"/>
                  <a:r>
                    <a:rPr lang="es-CO" sz="850" b="1" dirty="0"/>
                    <a:t>ELECTIVA </a:t>
                  </a:r>
                  <a:r>
                    <a:rPr lang="es-CO" sz="850" b="1" dirty="0" smtClean="0"/>
                    <a:t>INTRÍNSECA </a:t>
                  </a:r>
                  <a:endParaRPr lang="es-CO" sz="850" b="1" dirty="0"/>
                </a:p>
                <a:p>
                  <a:pPr algn="ctr"/>
                  <a:r>
                    <a:rPr lang="es-CO" sz="850" b="1" dirty="0"/>
                    <a:t>IX</a:t>
                  </a:r>
                </a:p>
              </p:txBody>
            </p:sp>
          </p:grpSp>
          <p:sp>
            <p:nvSpPr>
              <p:cNvPr id="615" name="Rounded Rectangle 614"/>
              <p:cNvSpPr/>
              <p:nvPr/>
            </p:nvSpPr>
            <p:spPr>
              <a:xfrm>
                <a:off x="71406" y="5357826"/>
                <a:ext cx="3786214" cy="1143008"/>
              </a:xfrm>
              <a:prstGeom prst="roundRect">
                <a:avLst>
                  <a:gd name="adj" fmla="val 6000"/>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s-CO"/>
              </a:p>
            </p:txBody>
          </p:sp>
          <p:grpSp>
            <p:nvGrpSpPr>
              <p:cNvPr id="616" name="Group 615"/>
              <p:cNvGrpSpPr/>
              <p:nvPr/>
            </p:nvGrpSpPr>
            <p:grpSpPr>
              <a:xfrm>
                <a:off x="157456" y="5500702"/>
                <a:ext cx="3914478" cy="928694"/>
                <a:chOff x="142844" y="5500702"/>
                <a:chExt cx="3914478" cy="928694"/>
              </a:xfrm>
            </p:grpSpPr>
            <p:grpSp>
              <p:nvGrpSpPr>
                <p:cNvPr id="602" name="Group 601"/>
                <p:cNvGrpSpPr/>
                <p:nvPr/>
              </p:nvGrpSpPr>
              <p:grpSpPr>
                <a:xfrm>
                  <a:off x="142844" y="5500702"/>
                  <a:ext cx="2000264" cy="857256"/>
                  <a:chOff x="214282" y="5715016"/>
                  <a:chExt cx="2000264" cy="857256"/>
                </a:xfrm>
              </p:grpSpPr>
              <p:sp>
                <p:nvSpPr>
                  <p:cNvPr id="595" name="Rounded Rectangle 594"/>
                  <p:cNvSpPr/>
                  <p:nvPr/>
                </p:nvSpPr>
                <p:spPr>
                  <a:xfrm>
                    <a:off x="214282" y="5715016"/>
                    <a:ext cx="2000264" cy="142876"/>
                  </a:xfrm>
                  <a:prstGeom prst="roundRect">
                    <a:avLst/>
                  </a:prstGeom>
                  <a:solidFill>
                    <a:srgbClr val="FFFF66"/>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smtClean="0">
                        <a:solidFill>
                          <a:schemeClr val="tx1"/>
                        </a:solidFill>
                      </a:rPr>
                      <a:t>ÁREA </a:t>
                    </a:r>
                    <a:r>
                      <a:rPr lang="es-CO" sz="800" b="1" dirty="0">
                        <a:solidFill>
                          <a:schemeClr val="tx1"/>
                        </a:solidFill>
                      </a:rPr>
                      <a:t>DE LAS CIENCIAS </a:t>
                    </a:r>
                    <a:r>
                      <a:rPr lang="es-CO" sz="800" b="1" dirty="0" smtClean="0">
                        <a:solidFill>
                          <a:schemeClr val="tx1"/>
                        </a:solidFill>
                      </a:rPr>
                      <a:t>BÁSICAS</a:t>
                    </a:r>
                    <a:endParaRPr lang="es-CO" sz="800" b="1" dirty="0">
                      <a:solidFill>
                        <a:schemeClr val="tx1"/>
                      </a:solidFill>
                    </a:endParaRPr>
                  </a:p>
                </p:txBody>
              </p:sp>
              <p:sp>
                <p:nvSpPr>
                  <p:cNvPr id="596" name="Rounded Rectangle 595"/>
                  <p:cNvSpPr/>
                  <p:nvPr/>
                </p:nvSpPr>
                <p:spPr>
                  <a:xfrm>
                    <a:off x="214282" y="5857892"/>
                    <a:ext cx="2000264" cy="142876"/>
                  </a:xfrm>
                  <a:prstGeom prst="roundRect">
                    <a:avLst/>
                  </a:prstGeom>
                  <a:solidFill>
                    <a:srgbClr val="92D050"/>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smtClean="0">
                        <a:solidFill>
                          <a:schemeClr val="tx1"/>
                        </a:solidFill>
                      </a:rPr>
                      <a:t>ÁREA </a:t>
                    </a:r>
                    <a:r>
                      <a:rPr lang="es-CO" sz="800" b="1" dirty="0">
                        <a:solidFill>
                          <a:schemeClr val="tx1"/>
                        </a:solidFill>
                      </a:rPr>
                      <a:t>CIENCIAS </a:t>
                    </a:r>
                    <a:r>
                      <a:rPr lang="es-CO" sz="800" b="1" dirty="0" smtClean="0">
                        <a:solidFill>
                          <a:schemeClr val="tx1"/>
                        </a:solidFill>
                      </a:rPr>
                      <a:t>BÁSICAS </a:t>
                    </a:r>
                    <a:r>
                      <a:rPr lang="es-CO" sz="800" b="1" dirty="0">
                        <a:solidFill>
                          <a:schemeClr val="tx1"/>
                        </a:solidFill>
                      </a:rPr>
                      <a:t>DE </a:t>
                    </a:r>
                    <a:r>
                      <a:rPr lang="es-CO" sz="800" b="1" dirty="0" smtClean="0">
                        <a:solidFill>
                          <a:schemeClr val="tx1"/>
                        </a:solidFill>
                      </a:rPr>
                      <a:t>INGENIERÍA</a:t>
                    </a:r>
                    <a:endParaRPr lang="es-CO" sz="800" b="1" dirty="0">
                      <a:solidFill>
                        <a:schemeClr val="tx1"/>
                      </a:solidFill>
                    </a:endParaRPr>
                  </a:p>
                </p:txBody>
              </p:sp>
              <p:sp>
                <p:nvSpPr>
                  <p:cNvPr id="597" name="Rounded Rectangle 596"/>
                  <p:cNvSpPr/>
                  <p:nvPr/>
                </p:nvSpPr>
                <p:spPr>
                  <a:xfrm>
                    <a:off x="214282" y="6012000"/>
                    <a:ext cx="2000264" cy="131644"/>
                  </a:xfrm>
                  <a:prstGeom prst="roundRect">
                    <a:avLst/>
                  </a:prstGeom>
                  <a:solidFill>
                    <a:srgbClr val="FF3333">
                      <a:alpha val="55000"/>
                    </a:srgbClr>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smtClean="0">
                        <a:solidFill>
                          <a:schemeClr val="tx1"/>
                        </a:solidFill>
                      </a:rPr>
                      <a:t>ÁREA INGENIERÍA </a:t>
                    </a:r>
                    <a:r>
                      <a:rPr lang="es-CO" sz="800" b="1" dirty="0">
                        <a:solidFill>
                          <a:schemeClr val="tx1"/>
                        </a:solidFill>
                      </a:rPr>
                      <a:t>APLICADA</a:t>
                    </a:r>
                  </a:p>
                </p:txBody>
              </p:sp>
              <p:sp>
                <p:nvSpPr>
                  <p:cNvPr id="598" name="Rounded Rectangle 597"/>
                  <p:cNvSpPr/>
                  <p:nvPr/>
                </p:nvSpPr>
                <p:spPr>
                  <a:xfrm>
                    <a:off x="214282" y="6156000"/>
                    <a:ext cx="2000264" cy="130520"/>
                  </a:xfrm>
                  <a:prstGeom prst="roundRect">
                    <a:avLst/>
                  </a:prstGeom>
                  <a:solidFill>
                    <a:schemeClr val="accent2">
                      <a:lumMod val="40000"/>
                      <a:lumOff val="60000"/>
                    </a:schemeClr>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COMPLEMENTARIOS</a:t>
                    </a:r>
                  </a:p>
                </p:txBody>
              </p:sp>
              <p:sp>
                <p:nvSpPr>
                  <p:cNvPr id="599" name="Rounded Rectangle 598"/>
                  <p:cNvSpPr/>
                  <p:nvPr/>
                </p:nvSpPr>
                <p:spPr>
                  <a:xfrm>
                    <a:off x="214282" y="6300000"/>
                    <a:ext cx="2000264" cy="129396"/>
                  </a:xfrm>
                  <a:prstGeom prst="roundRect">
                    <a:avLst/>
                  </a:prstGeom>
                  <a:solidFill>
                    <a:schemeClr val="accent5">
                      <a:lumMod val="60000"/>
                      <a:lumOff val="40000"/>
                    </a:schemeClr>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ELECTIVAS </a:t>
                    </a:r>
                    <a:r>
                      <a:rPr lang="es-CO" sz="800" b="1" dirty="0" smtClean="0">
                        <a:solidFill>
                          <a:schemeClr val="tx1"/>
                        </a:solidFill>
                      </a:rPr>
                      <a:t>INTRÍNSECAS</a:t>
                    </a:r>
                    <a:endParaRPr lang="es-CO" sz="800" b="1" dirty="0">
                      <a:solidFill>
                        <a:schemeClr val="tx1"/>
                      </a:solidFill>
                    </a:endParaRPr>
                  </a:p>
                </p:txBody>
              </p:sp>
              <p:sp>
                <p:nvSpPr>
                  <p:cNvPr id="600" name="Rounded Rectangle 599"/>
                  <p:cNvSpPr/>
                  <p:nvPr/>
                </p:nvSpPr>
                <p:spPr>
                  <a:xfrm>
                    <a:off x="214282" y="6444000"/>
                    <a:ext cx="2000264" cy="128272"/>
                  </a:xfrm>
                  <a:prstGeom prst="roundRect">
                    <a:avLst/>
                  </a:prstGeom>
                  <a:solidFill>
                    <a:schemeClr val="tx2">
                      <a:lumMod val="60000"/>
                      <a:lumOff val="40000"/>
                    </a:schemeClr>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ELECTIVAS </a:t>
                    </a:r>
                    <a:r>
                      <a:rPr lang="es-CO" sz="800" b="1" dirty="0" smtClean="0">
                        <a:solidFill>
                          <a:schemeClr val="tx1"/>
                        </a:solidFill>
                      </a:rPr>
                      <a:t>EXTRÍNSECAS</a:t>
                    </a:r>
                    <a:endParaRPr lang="es-CO" sz="800" b="1" dirty="0">
                      <a:solidFill>
                        <a:schemeClr val="tx1"/>
                      </a:solidFill>
                    </a:endParaRPr>
                  </a:p>
                </p:txBody>
              </p:sp>
            </p:grpSp>
            <p:grpSp>
              <p:nvGrpSpPr>
                <p:cNvPr id="613" name="Group 612"/>
                <p:cNvGrpSpPr/>
                <p:nvPr/>
              </p:nvGrpSpPr>
              <p:grpSpPr>
                <a:xfrm>
                  <a:off x="2143108" y="5513832"/>
                  <a:ext cx="1914214" cy="915564"/>
                  <a:chOff x="2285984" y="5643578"/>
                  <a:chExt cx="1914214" cy="915564"/>
                </a:xfrm>
              </p:grpSpPr>
              <p:grpSp>
                <p:nvGrpSpPr>
                  <p:cNvPr id="603" name="Group 602"/>
                  <p:cNvGrpSpPr/>
                  <p:nvPr/>
                </p:nvGrpSpPr>
                <p:grpSpPr>
                  <a:xfrm>
                    <a:off x="2428860" y="5643578"/>
                    <a:ext cx="1214446" cy="500066"/>
                    <a:chOff x="142844" y="500042"/>
                    <a:chExt cx="1214446" cy="500066"/>
                  </a:xfrm>
                </p:grpSpPr>
                <p:sp>
                  <p:nvSpPr>
                    <p:cNvPr id="604" name="Round Same Side Corner Rectangle 603"/>
                    <p:cNvSpPr/>
                    <p:nvPr/>
                  </p:nvSpPr>
                  <p:spPr>
                    <a:xfrm flipV="1">
                      <a:off x="214282" y="642918"/>
                      <a:ext cx="1071570" cy="357190"/>
                    </a:xfrm>
                    <a:prstGeom prst="round2SameRect">
                      <a:avLst/>
                    </a:prstGeom>
                    <a:solidFill>
                      <a:schemeClr val="bg1">
                        <a:lumMod val="95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605" name="Round Single Corner Rectangle 604"/>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es-CO" sz="800" dirty="0"/>
                        <a:t>CR</a:t>
                      </a:r>
                      <a:endParaRPr lang="es-CO" dirty="0"/>
                    </a:p>
                  </p:txBody>
                </p:sp>
                <p:sp>
                  <p:nvSpPr>
                    <p:cNvPr id="606" name="Rectangle 605"/>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607" name="Round Single Corner Rectangle 606"/>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es-CO" sz="800" dirty="0"/>
                        <a:t>TA</a:t>
                      </a:r>
                      <a:endParaRPr lang="es-CO" dirty="0"/>
                    </a:p>
                  </p:txBody>
                </p:sp>
                <p:sp>
                  <p:nvSpPr>
                    <p:cNvPr id="608" name="Rectangle 607"/>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es-CO" sz="800" dirty="0"/>
                        <a:t>TD</a:t>
                      </a:r>
                    </a:p>
                  </p:txBody>
                </p:sp>
                <p:sp>
                  <p:nvSpPr>
                    <p:cNvPr id="609" name="Rectangle 608"/>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es-CO" sz="800" dirty="0"/>
                        <a:t>TC</a:t>
                      </a:r>
                    </a:p>
                  </p:txBody>
                </p:sp>
                <p:sp>
                  <p:nvSpPr>
                    <p:cNvPr id="610" name="TextBox 609"/>
                    <p:cNvSpPr txBox="1"/>
                    <p:nvPr/>
                  </p:nvSpPr>
                  <p:spPr>
                    <a:xfrm>
                      <a:off x="142844" y="714356"/>
                      <a:ext cx="1214446" cy="223138"/>
                    </a:xfrm>
                    <a:prstGeom prst="rect">
                      <a:avLst/>
                    </a:prstGeom>
                    <a:noFill/>
                  </p:spPr>
                  <p:txBody>
                    <a:bodyPr wrap="square" rtlCol="0">
                      <a:spAutoFit/>
                    </a:bodyPr>
                    <a:lstStyle/>
                    <a:p>
                      <a:pPr algn="ctr"/>
                      <a:r>
                        <a:rPr lang="es-CO" sz="850" b="1" dirty="0"/>
                        <a:t>CLAVE</a:t>
                      </a:r>
                    </a:p>
                  </p:txBody>
                </p:sp>
              </p:grpSp>
              <p:sp>
                <p:nvSpPr>
                  <p:cNvPr id="611" name="TextBox 610"/>
                  <p:cNvSpPr txBox="1"/>
                  <p:nvPr/>
                </p:nvSpPr>
                <p:spPr>
                  <a:xfrm>
                    <a:off x="2285984" y="6143644"/>
                    <a:ext cx="714380" cy="415498"/>
                  </a:xfrm>
                  <a:prstGeom prst="rect">
                    <a:avLst/>
                  </a:prstGeom>
                  <a:noFill/>
                </p:spPr>
                <p:txBody>
                  <a:bodyPr wrap="square" numCol="1" rtlCol="0">
                    <a:spAutoFit/>
                  </a:bodyPr>
                  <a:lstStyle/>
                  <a:p>
                    <a:r>
                      <a:rPr lang="es-CO" sz="700" b="1" dirty="0"/>
                      <a:t>CR</a:t>
                    </a:r>
                    <a:r>
                      <a:rPr lang="es-CO" sz="700" dirty="0"/>
                      <a:t>: CRÉDITOS</a:t>
                    </a:r>
                  </a:p>
                  <a:p>
                    <a:r>
                      <a:rPr lang="es-CO" sz="700" b="1" dirty="0"/>
                      <a:t>T:</a:t>
                    </a:r>
                    <a:r>
                      <a:rPr lang="es-CO" sz="700" dirty="0"/>
                      <a:t> TEÓRICA</a:t>
                    </a:r>
                  </a:p>
                  <a:p>
                    <a:r>
                      <a:rPr lang="es-CO" sz="700" b="1" dirty="0"/>
                      <a:t>P</a:t>
                    </a:r>
                    <a:r>
                      <a:rPr lang="es-CO" sz="700" dirty="0"/>
                      <a:t>: PRÁCTICA</a:t>
                    </a:r>
                  </a:p>
                </p:txBody>
              </p:sp>
              <p:sp>
                <p:nvSpPr>
                  <p:cNvPr id="612" name="TextBox 611"/>
                  <p:cNvSpPr txBox="1"/>
                  <p:nvPr/>
                </p:nvSpPr>
                <p:spPr>
                  <a:xfrm>
                    <a:off x="2842876" y="6143644"/>
                    <a:ext cx="1357322" cy="415498"/>
                  </a:xfrm>
                  <a:prstGeom prst="rect">
                    <a:avLst/>
                  </a:prstGeom>
                  <a:noFill/>
                </p:spPr>
                <p:txBody>
                  <a:bodyPr wrap="square" rtlCol="0">
                    <a:spAutoFit/>
                  </a:bodyPr>
                  <a:lstStyle/>
                  <a:p>
                    <a:r>
                      <a:rPr lang="es-CO" sz="700" b="1" dirty="0"/>
                      <a:t>TD</a:t>
                    </a:r>
                    <a:r>
                      <a:rPr lang="es-CO" sz="700" dirty="0"/>
                      <a:t>: TRABAJO DIRECTO</a:t>
                    </a:r>
                  </a:p>
                  <a:p>
                    <a:r>
                      <a:rPr lang="es-CO" sz="700" b="1" dirty="0"/>
                      <a:t>TC</a:t>
                    </a:r>
                    <a:r>
                      <a:rPr lang="es-CO" sz="700" dirty="0"/>
                      <a:t>: TRABAJO COOPERATIVO</a:t>
                    </a:r>
                  </a:p>
                  <a:p>
                    <a:r>
                      <a:rPr lang="es-CO" sz="700" b="1" dirty="0"/>
                      <a:t>TA</a:t>
                    </a:r>
                    <a:r>
                      <a:rPr lang="es-CO" sz="700" dirty="0"/>
                      <a:t>: TRABAJO AUTÓNOMO</a:t>
                    </a:r>
                    <a:endParaRPr lang="es-CO" dirty="0"/>
                  </a:p>
                </p:txBody>
              </p:sp>
            </p:grpSp>
          </p:grpSp>
          <p:cxnSp>
            <p:nvCxnSpPr>
              <p:cNvPr id="641" name="Straight Connector 640"/>
              <p:cNvCxnSpPr/>
              <p:nvPr/>
            </p:nvCxnSpPr>
            <p:spPr>
              <a:xfrm rot="10800000" flipH="1" flipV="1">
                <a:off x="1212728" y="1928801"/>
                <a:ext cx="216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2" name="Straight Connector 641"/>
              <p:cNvCxnSpPr/>
              <p:nvPr/>
            </p:nvCxnSpPr>
            <p:spPr>
              <a:xfrm rot="16200000" flipH="1" flipV="1">
                <a:off x="4824000" y="2300370"/>
                <a:ext cx="684000" cy="1623"/>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3" name="Straight Connector 642"/>
              <p:cNvCxnSpPr/>
              <p:nvPr/>
            </p:nvCxnSpPr>
            <p:spPr>
              <a:xfrm rot="10800000" flipH="1" flipV="1">
                <a:off x="1242967" y="2519796"/>
                <a:ext cx="180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5" name="Straight Connector 644"/>
              <p:cNvCxnSpPr/>
              <p:nvPr/>
            </p:nvCxnSpPr>
            <p:spPr>
              <a:xfrm rot="10800000" flipH="1" flipV="1">
                <a:off x="2529109" y="2551497"/>
                <a:ext cx="180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6" name="Straight Connector 645"/>
              <p:cNvCxnSpPr/>
              <p:nvPr/>
            </p:nvCxnSpPr>
            <p:spPr>
              <a:xfrm rot="10800000" flipH="1" flipV="1">
                <a:off x="3814844" y="2533783"/>
                <a:ext cx="180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7" name="Straight Connector 646"/>
              <p:cNvCxnSpPr/>
              <p:nvPr/>
            </p:nvCxnSpPr>
            <p:spPr>
              <a:xfrm rot="10800000" flipH="1" flipV="1">
                <a:off x="5072628" y="1928802"/>
                <a:ext cx="108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8" name="Straight Connector 647"/>
              <p:cNvCxnSpPr/>
              <p:nvPr/>
            </p:nvCxnSpPr>
            <p:spPr>
              <a:xfrm rot="10800000" flipH="1" flipV="1">
                <a:off x="5179504" y="2643181"/>
                <a:ext cx="72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9" name="Straight Connector 648"/>
              <p:cNvCxnSpPr/>
              <p:nvPr/>
            </p:nvCxnSpPr>
            <p:spPr>
              <a:xfrm rot="10800000" flipH="1" flipV="1">
                <a:off x="3786183" y="3214685"/>
                <a:ext cx="180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50" name="Straight Connector 649"/>
              <p:cNvCxnSpPr/>
              <p:nvPr/>
            </p:nvCxnSpPr>
            <p:spPr>
              <a:xfrm rot="10800000" flipH="1" flipV="1">
                <a:off x="3786183" y="3857627"/>
                <a:ext cx="180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51" name="Straight Connector 650"/>
              <p:cNvCxnSpPr/>
              <p:nvPr/>
            </p:nvCxnSpPr>
            <p:spPr>
              <a:xfrm rot="16200000" flipH="1" flipV="1">
                <a:off x="3227621" y="3870569"/>
                <a:ext cx="1260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52" name="Straight Connector 651"/>
              <p:cNvCxnSpPr/>
              <p:nvPr/>
            </p:nvCxnSpPr>
            <p:spPr>
              <a:xfrm rot="10800000" flipH="1" flipV="1">
                <a:off x="3786183" y="4500569"/>
                <a:ext cx="72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53" name="Straight Connector 652"/>
              <p:cNvCxnSpPr/>
              <p:nvPr/>
            </p:nvCxnSpPr>
            <p:spPr>
              <a:xfrm rot="10800000" flipH="1" flipV="1">
                <a:off x="5076000" y="3214686"/>
                <a:ext cx="576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54" name="Straight Connector 653"/>
              <p:cNvCxnSpPr/>
              <p:nvPr/>
            </p:nvCxnSpPr>
            <p:spPr>
              <a:xfrm rot="16200000" flipH="1" flipV="1">
                <a:off x="5335947" y="3551627"/>
                <a:ext cx="612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55" name="Straight Connector 654"/>
              <p:cNvCxnSpPr/>
              <p:nvPr/>
            </p:nvCxnSpPr>
            <p:spPr>
              <a:xfrm rot="10800000" flipH="1" flipV="1">
                <a:off x="5658214" y="3857627"/>
                <a:ext cx="2700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56" name="Straight Connector 655"/>
              <p:cNvCxnSpPr/>
              <p:nvPr/>
            </p:nvCxnSpPr>
            <p:spPr>
              <a:xfrm rot="16200000" flipH="1" flipV="1">
                <a:off x="8106214" y="3605628"/>
                <a:ext cx="504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57" name="Straight Connector 656"/>
              <p:cNvCxnSpPr/>
              <p:nvPr/>
            </p:nvCxnSpPr>
            <p:spPr>
              <a:xfrm rot="10800000" flipH="1" flipV="1">
                <a:off x="8964000" y="4500570"/>
                <a:ext cx="180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58" name="Straight Connector 657"/>
              <p:cNvCxnSpPr/>
              <p:nvPr/>
            </p:nvCxnSpPr>
            <p:spPr>
              <a:xfrm rot="10800000" flipH="1" flipV="1">
                <a:off x="10260000" y="4500570"/>
                <a:ext cx="180000" cy="0"/>
              </a:xfrm>
              <a:prstGeom prst="line">
                <a:avLst/>
              </a:prstGeom>
              <a:ln w="15875" cap="rnd">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59" name="TextBox 658"/>
              <p:cNvSpPr txBox="1"/>
              <p:nvPr/>
            </p:nvSpPr>
            <p:spPr>
              <a:xfrm>
                <a:off x="0" y="-1158563"/>
                <a:ext cx="12930246" cy="1046440"/>
              </a:xfrm>
              <a:prstGeom prst="rect">
                <a:avLst/>
              </a:prstGeom>
              <a:noFill/>
            </p:spPr>
            <p:txBody>
              <a:bodyPr wrap="square" rtlCol="0">
                <a:spAutoFit/>
              </a:bodyPr>
              <a:lstStyle/>
              <a:p>
                <a:pPr algn="ctr"/>
                <a:r>
                  <a:rPr lang="es-CO" sz="1400" b="1" dirty="0"/>
                  <a:t>UNIVERSIDAD DISTRITAL "FRANCISCO JOSÉ DE CALDAS“</a:t>
                </a:r>
              </a:p>
              <a:p>
                <a:pPr algn="ctr"/>
                <a:r>
                  <a:rPr lang="es-CO" sz="1400" b="1" dirty="0"/>
                  <a:t>FACULTAD DEL MEDIO AMBIENTE Y RECURSOS NATURALES</a:t>
                </a:r>
              </a:p>
              <a:p>
                <a:pPr algn="ctr"/>
                <a:r>
                  <a:rPr lang="es-CO" sz="1400" b="1" dirty="0"/>
                  <a:t>PROYECTO CURRICULAR </a:t>
                </a:r>
                <a:r>
                  <a:rPr lang="es-CO" sz="1400" b="1"/>
                  <a:t>DE </a:t>
                </a:r>
                <a:r>
                  <a:rPr lang="es-CO" sz="1400" b="1" smtClean="0"/>
                  <a:t>INGENIERÍA </a:t>
                </a:r>
                <a:r>
                  <a:rPr lang="es-CO" sz="1400" b="1" dirty="0"/>
                  <a:t>AMBIENTAL</a:t>
                </a:r>
              </a:p>
              <a:p>
                <a:pPr algn="ctr"/>
                <a:r>
                  <a:rPr lang="es-CO" sz="2000" b="1" dirty="0"/>
                  <a:t>PLAN DE ESTUDIOS No. 247</a:t>
                </a:r>
              </a:p>
            </p:txBody>
          </p:sp>
          <p:pic>
            <p:nvPicPr>
              <p:cNvPr id="1026" name="Picture 2" descr="C:\Users\JuanK\Pictures\Imagenes\Fotos\Distrital\Distri.jpg"/>
              <p:cNvPicPr>
                <a:picLocks noChangeAspect="1" noChangeArrowheads="1"/>
              </p:cNvPicPr>
              <p:nvPr/>
            </p:nvPicPr>
            <p:blipFill>
              <a:blip r:embed="rId2" cstate="print"/>
              <a:srcRect/>
              <a:stretch>
                <a:fillRect/>
              </a:stretch>
            </p:blipFill>
            <p:spPr bwMode="auto">
              <a:xfrm>
                <a:off x="500034" y="-1285908"/>
                <a:ext cx="926432" cy="1232369"/>
              </a:xfrm>
              <a:prstGeom prst="rect">
                <a:avLst/>
              </a:prstGeom>
              <a:noFill/>
            </p:spPr>
          </p:pic>
          <p:pic>
            <p:nvPicPr>
              <p:cNvPr id="1027" name="Picture 3" descr="C:\Users\JuanK\Pictures\Imagenes\Fotos\Distrital\Vivero.jpg"/>
              <p:cNvPicPr>
                <a:picLocks noChangeAspect="1" noChangeArrowheads="1"/>
              </p:cNvPicPr>
              <p:nvPr/>
            </p:nvPicPr>
            <p:blipFill>
              <a:blip r:embed="rId3" cstate="print"/>
              <a:srcRect/>
              <a:stretch>
                <a:fillRect/>
              </a:stretch>
            </p:blipFill>
            <p:spPr bwMode="auto">
              <a:xfrm>
                <a:off x="10787107" y="-1185228"/>
                <a:ext cx="1571635" cy="1042328"/>
              </a:xfrm>
              <a:prstGeom prst="rect">
                <a:avLst/>
              </a:prstGeom>
              <a:noFill/>
            </p:spPr>
          </p:pic>
          <p:sp>
            <p:nvSpPr>
              <p:cNvPr id="614" name="Round Same Side Corner Rectangle 613"/>
              <p:cNvSpPr/>
              <p:nvPr/>
            </p:nvSpPr>
            <p:spPr>
              <a:xfrm rot="10800000">
                <a:off x="142844" y="6829200"/>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I</a:t>
                </a:r>
              </a:p>
            </p:txBody>
          </p:sp>
          <p:sp>
            <p:nvSpPr>
              <p:cNvPr id="617" name="Round Same Side Corner Rectangle 616"/>
              <p:cNvSpPr/>
              <p:nvPr/>
            </p:nvSpPr>
            <p:spPr>
              <a:xfrm rot="10800000">
                <a:off x="1428728" y="6829201"/>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II</a:t>
                </a:r>
              </a:p>
            </p:txBody>
          </p:sp>
          <p:sp>
            <p:nvSpPr>
              <p:cNvPr id="620" name="Round Same Side Corner Rectangle 619"/>
              <p:cNvSpPr/>
              <p:nvPr/>
            </p:nvSpPr>
            <p:spPr>
              <a:xfrm rot="10800000">
                <a:off x="2714612" y="6829201"/>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III</a:t>
                </a:r>
              </a:p>
            </p:txBody>
          </p:sp>
          <p:grpSp>
            <p:nvGrpSpPr>
              <p:cNvPr id="621" name="Group 620"/>
              <p:cNvGrpSpPr/>
              <p:nvPr/>
            </p:nvGrpSpPr>
            <p:grpSpPr>
              <a:xfrm>
                <a:off x="3996562" y="6786586"/>
                <a:ext cx="1075504" cy="215444"/>
                <a:chOff x="4068000" y="28800"/>
                <a:chExt cx="1075504" cy="215444"/>
              </a:xfrm>
            </p:grpSpPr>
            <p:sp>
              <p:nvSpPr>
                <p:cNvPr id="627" name="Round Same Side Corner Rectangle 626"/>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628" name="TextBox 627"/>
                <p:cNvSpPr txBox="1"/>
                <p:nvPr/>
              </p:nvSpPr>
              <p:spPr>
                <a:xfrm>
                  <a:off x="4068000" y="28800"/>
                  <a:ext cx="1071570" cy="215444"/>
                </a:xfrm>
                <a:prstGeom prst="rect">
                  <a:avLst/>
                </a:prstGeom>
                <a:noFill/>
              </p:spPr>
              <p:txBody>
                <a:bodyPr wrap="square" rtlCol="0">
                  <a:spAutoFit/>
                </a:bodyPr>
                <a:lstStyle/>
                <a:p>
                  <a:pPr algn="ctr"/>
                  <a:r>
                    <a:rPr lang="es-CO" sz="800" b="1" dirty="0"/>
                    <a:t>IV</a:t>
                  </a:r>
                </a:p>
              </p:txBody>
            </p:sp>
          </p:grpSp>
          <p:grpSp>
            <p:nvGrpSpPr>
              <p:cNvPr id="629" name="Group 628"/>
              <p:cNvGrpSpPr/>
              <p:nvPr/>
            </p:nvGrpSpPr>
            <p:grpSpPr>
              <a:xfrm>
                <a:off x="5286380" y="6793786"/>
                <a:ext cx="1075504" cy="215444"/>
                <a:chOff x="4068000" y="28800"/>
                <a:chExt cx="1075504" cy="215444"/>
              </a:xfrm>
            </p:grpSpPr>
            <p:sp>
              <p:nvSpPr>
                <p:cNvPr id="640" name="Round Same Side Corner Rectangle 639"/>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644" name="TextBox 643"/>
                <p:cNvSpPr txBox="1"/>
                <p:nvPr/>
              </p:nvSpPr>
              <p:spPr>
                <a:xfrm>
                  <a:off x="4068000" y="28800"/>
                  <a:ext cx="1071570" cy="215444"/>
                </a:xfrm>
                <a:prstGeom prst="rect">
                  <a:avLst/>
                </a:prstGeom>
                <a:noFill/>
              </p:spPr>
              <p:txBody>
                <a:bodyPr wrap="square" rtlCol="0">
                  <a:spAutoFit/>
                </a:bodyPr>
                <a:lstStyle/>
                <a:p>
                  <a:pPr algn="ctr"/>
                  <a:r>
                    <a:rPr lang="es-CO" sz="800" b="1" dirty="0"/>
                    <a:t>V</a:t>
                  </a:r>
                </a:p>
              </p:txBody>
            </p:sp>
          </p:grpSp>
          <p:grpSp>
            <p:nvGrpSpPr>
              <p:cNvPr id="660" name="Group 659"/>
              <p:cNvGrpSpPr/>
              <p:nvPr/>
            </p:nvGrpSpPr>
            <p:grpSpPr>
              <a:xfrm>
                <a:off x="6568330" y="6793786"/>
                <a:ext cx="1075504" cy="215444"/>
                <a:chOff x="4068000" y="28800"/>
                <a:chExt cx="1075504" cy="215444"/>
              </a:xfrm>
            </p:grpSpPr>
            <p:sp>
              <p:nvSpPr>
                <p:cNvPr id="661" name="Round Same Side Corner Rectangle 660"/>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662" name="TextBox 661"/>
                <p:cNvSpPr txBox="1"/>
                <p:nvPr/>
              </p:nvSpPr>
              <p:spPr>
                <a:xfrm>
                  <a:off x="4068000" y="28800"/>
                  <a:ext cx="1071570" cy="215444"/>
                </a:xfrm>
                <a:prstGeom prst="rect">
                  <a:avLst/>
                </a:prstGeom>
                <a:noFill/>
              </p:spPr>
              <p:txBody>
                <a:bodyPr wrap="square" rtlCol="0">
                  <a:spAutoFit/>
                </a:bodyPr>
                <a:lstStyle/>
                <a:p>
                  <a:pPr algn="ctr"/>
                  <a:r>
                    <a:rPr lang="es-CO" sz="800" b="1" dirty="0"/>
                    <a:t>VI</a:t>
                  </a:r>
                </a:p>
              </p:txBody>
            </p:sp>
          </p:grpSp>
          <p:grpSp>
            <p:nvGrpSpPr>
              <p:cNvPr id="663" name="Group 662"/>
              <p:cNvGrpSpPr/>
              <p:nvPr/>
            </p:nvGrpSpPr>
            <p:grpSpPr>
              <a:xfrm>
                <a:off x="7854214" y="6793786"/>
                <a:ext cx="1075504" cy="215444"/>
                <a:chOff x="4068000" y="28800"/>
                <a:chExt cx="1075504" cy="215444"/>
              </a:xfrm>
            </p:grpSpPr>
            <p:sp>
              <p:nvSpPr>
                <p:cNvPr id="664" name="Round Same Side Corner Rectangle 663"/>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665" name="TextBox 664"/>
                <p:cNvSpPr txBox="1"/>
                <p:nvPr/>
              </p:nvSpPr>
              <p:spPr>
                <a:xfrm>
                  <a:off x="4068000" y="28800"/>
                  <a:ext cx="1071570" cy="215444"/>
                </a:xfrm>
                <a:prstGeom prst="rect">
                  <a:avLst/>
                </a:prstGeom>
                <a:noFill/>
              </p:spPr>
              <p:txBody>
                <a:bodyPr wrap="square" rtlCol="0">
                  <a:spAutoFit/>
                </a:bodyPr>
                <a:lstStyle/>
                <a:p>
                  <a:pPr algn="ctr"/>
                  <a:r>
                    <a:rPr lang="es-CO" sz="800" b="1" dirty="0"/>
                    <a:t>VII</a:t>
                  </a:r>
                </a:p>
              </p:txBody>
            </p:sp>
          </p:grpSp>
          <p:grpSp>
            <p:nvGrpSpPr>
              <p:cNvPr id="666" name="Group 665"/>
              <p:cNvGrpSpPr/>
              <p:nvPr/>
            </p:nvGrpSpPr>
            <p:grpSpPr>
              <a:xfrm>
                <a:off x="9140098" y="6793786"/>
                <a:ext cx="1075504" cy="215444"/>
                <a:chOff x="4068000" y="28800"/>
                <a:chExt cx="1075504" cy="215444"/>
              </a:xfrm>
            </p:grpSpPr>
            <p:sp>
              <p:nvSpPr>
                <p:cNvPr id="667" name="Round Same Side Corner Rectangle 666"/>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668" name="TextBox 667"/>
                <p:cNvSpPr txBox="1"/>
                <p:nvPr/>
              </p:nvSpPr>
              <p:spPr>
                <a:xfrm>
                  <a:off x="4068000" y="28800"/>
                  <a:ext cx="1071570" cy="215444"/>
                </a:xfrm>
                <a:prstGeom prst="rect">
                  <a:avLst/>
                </a:prstGeom>
                <a:noFill/>
              </p:spPr>
              <p:txBody>
                <a:bodyPr wrap="square" rtlCol="0">
                  <a:spAutoFit/>
                </a:bodyPr>
                <a:lstStyle/>
                <a:p>
                  <a:pPr algn="ctr"/>
                  <a:r>
                    <a:rPr lang="es-CO" sz="800" b="1" dirty="0"/>
                    <a:t>VIII</a:t>
                  </a:r>
                </a:p>
              </p:txBody>
            </p:sp>
          </p:grpSp>
          <p:grpSp>
            <p:nvGrpSpPr>
              <p:cNvPr id="669" name="Group 668"/>
              <p:cNvGrpSpPr/>
              <p:nvPr/>
            </p:nvGrpSpPr>
            <p:grpSpPr>
              <a:xfrm>
                <a:off x="10425982" y="6793786"/>
                <a:ext cx="1075504" cy="215444"/>
                <a:chOff x="4068000" y="28800"/>
                <a:chExt cx="1075504" cy="215444"/>
              </a:xfrm>
            </p:grpSpPr>
            <p:sp>
              <p:nvSpPr>
                <p:cNvPr id="670" name="Round Same Side Corner Rectangle 669"/>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671" name="TextBox 670"/>
                <p:cNvSpPr txBox="1"/>
                <p:nvPr/>
              </p:nvSpPr>
              <p:spPr>
                <a:xfrm>
                  <a:off x="4068000" y="28800"/>
                  <a:ext cx="1071570" cy="215444"/>
                </a:xfrm>
                <a:prstGeom prst="rect">
                  <a:avLst/>
                </a:prstGeom>
                <a:noFill/>
              </p:spPr>
              <p:txBody>
                <a:bodyPr wrap="square" rtlCol="0">
                  <a:spAutoFit/>
                </a:bodyPr>
                <a:lstStyle/>
                <a:p>
                  <a:pPr algn="ctr"/>
                  <a:r>
                    <a:rPr lang="es-CO" sz="800" b="1" dirty="0"/>
                    <a:t>IX</a:t>
                  </a:r>
                </a:p>
              </p:txBody>
            </p:sp>
          </p:grpSp>
          <p:grpSp>
            <p:nvGrpSpPr>
              <p:cNvPr id="672" name="Group 671"/>
              <p:cNvGrpSpPr/>
              <p:nvPr/>
            </p:nvGrpSpPr>
            <p:grpSpPr>
              <a:xfrm>
                <a:off x="11711866" y="6793786"/>
                <a:ext cx="1075504" cy="215444"/>
                <a:chOff x="4068000" y="28800"/>
                <a:chExt cx="1075504" cy="215444"/>
              </a:xfrm>
            </p:grpSpPr>
            <p:sp>
              <p:nvSpPr>
                <p:cNvPr id="673" name="Round Same Side Corner Rectangle 672"/>
                <p:cNvSpPr/>
                <p:nvPr/>
              </p:nvSpPr>
              <p:spPr>
                <a:xfrm rot="10800000">
                  <a:off x="4071934" y="71415"/>
                  <a:ext cx="1071570" cy="142876"/>
                </a:xfrm>
                <a:prstGeom prst="round2SameRect">
                  <a:avLst>
                    <a:gd name="adj1" fmla="val 38890"/>
                    <a:gd name="adj2" fmla="val 0"/>
                  </a:avLst>
                </a:prstGeom>
                <a:gradFill>
                  <a:gsLst>
                    <a:gs pos="0">
                      <a:schemeClr val="bg1">
                        <a:lumMod val="85000"/>
                        <a:alpha val="81000"/>
                      </a:schemeClr>
                    </a:gs>
                    <a:gs pos="35000">
                      <a:schemeClr val="dk1">
                        <a:tint val="37000"/>
                        <a:satMod val="300000"/>
                      </a:schemeClr>
                    </a:gs>
                    <a:gs pos="100000">
                      <a:schemeClr val="dk1">
                        <a:tint val="15000"/>
                        <a:satMod val="350000"/>
                      </a:schemeClr>
                    </a:gs>
                  </a:gsLst>
                  <a:lin ang="16200000" scaled="1"/>
                </a:gradFill>
                <a:ln>
                  <a:noFill/>
                </a:ln>
                <a:scene3d>
                  <a:camera prst="orthographicFront"/>
                  <a:lightRig rig="threePt" dir="t">
                    <a:rot lat="0" lon="0" rev="10800000"/>
                  </a:lightRig>
                </a:scene3d>
                <a:sp3d prstMaterial="plastic">
                  <a:bevelT w="31750" h="19050"/>
                  <a:bevelB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800" b="1" dirty="0">
                    <a:solidFill>
                      <a:schemeClr val="tx1"/>
                    </a:solidFill>
                  </a:endParaRPr>
                </a:p>
              </p:txBody>
            </p:sp>
            <p:sp>
              <p:nvSpPr>
                <p:cNvPr id="674" name="TextBox 673"/>
                <p:cNvSpPr txBox="1"/>
                <p:nvPr/>
              </p:nvSpPr>
              <p:spPr>
                <a:xfrm>
                  <a:off x="4068000" y="28800"/>
                  <a:ext cx="1071570" cy="215444"/>
                </a:xfrm>
                <a:prstGeom prst="rect">
                  <a:avLst/>
                </a:prstGeom>
                <a:noFill/>
              </p:spPr>
              <p:txBody>
                <a:bodyPr wrap="square" rtlCol="0">
                  <a:spAutoFit/>
                </a:bodyPr>
                <a:lstStyle/>
                <a:p>
                  <a:pPr algn="ctr"/>
                  <a:r>
                    <a:rPr lang="es-CO" sz="800" b="1" dirty="0"/>
                    <a:t>X</a:t>
                  </a:r>
                </a:p>
              </p:txBody>
            </p:sp>
          </p:grpSp>
          <p:grpSp>
            <p:nvGrpSpPr>
              <p:cNvPr id="692" name="Group 691"/>
              <p:cNvGrpSpPr/>
              <p:nvPr/>
            </p:nvGrpSpPr>
            <p:grpSpPr>
              <a:xfrm>
                <a:off x="3929058" y="7072338"/>
                <a:ext cx="1285884" cy="500066"/>
                <a:chOff x="148496" y="500042"/>
                <a:chExt cx="1285884" cy="500066"/>
              </a:xfrm>
            </p:grpSpPr>
            <p:sp>
              <p:nvSpPr>
                <p:cNvPr id="693" name="Round Same Side Corner Rectangle 692"/>
                <p:cNvSpPr/>
                <p:nvPr/>
              </p:nvSpPr>
              <p:spPr>
                <a:xfrm flipV="1">
                  <a:off x="214282" y="642918"/>
                  <a:ext cx="1071570" cy="357190"/>
                </a:xfrm>
                <a:prstGeom prst="round2SameRect">
                  <a:avLst/>
                </a:prstGeom>
                <a:solidFill>
                  <a:srgbClr val="80ABE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694" name="Round Single Corner Rectangle 69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endParaRPr lang="es-CO" dirty="0"/>
                </a:p>
              </p:txBody>
            </p:sp>
            <p:sp>
              <p:nvSpPr>
                <p:cNvPr id="695" name="Rectangle 69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696" name="Round Single Corner Rectangle 69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0</a:t>
                  </a:r>
                  <a:endParaRPr lang="es-CO" dirty="0"/>
                </a:p>
              </p:txBody>
            </p:sp>
            <p:sp>
              <p:nvSpPr>
                <p:cNvPr id="697" name="Rectangle 69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698" name="Rectangle 69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p>
              </p:txBody>
            </p:sp>
            <p:sp>
              <p:nvSpPr>
                <p:cNvPr id="699" name="TextBox 698"/>
                <p:cNvSpPr txBox="1"/>
                <p:nvPr/>
              </p:nvSpPr>
              <p:spPr>
                <a:xfrm>
                  <a:off x="148496" y="714356"/>
                  <a:ext cx="1285884" cy="223138"/>
                </a:xfrm>
                <a:prstGeom prst="rect">
                  <a:avLst/>
                </a:prstGeom>
                <a:noFill/>
              </p:spPr>
              <p:txBody>
                <a:bodyPr wrap="square" rtlCol="0">
                  <a:spAutoFit/>
                </a:bodyPr>
                <a:lstStyle/>
                <a:p>
                  <a:pPr algn="ctr"/>
                  <a:r>
                    <a:rPr lang="es-CO" sz="850" b="1" dirty="0" smtClean="0"/>
                    <a:t>CÁTEDRA </a:t>
                  </a:r>
                  <a:r>
                    <a:rPr lang="es-CO" sz="850" b="1" dirty="0"/>
                    <a:t>UNESCO</a:t>
                  </a:r>
                </a:p>
              </p:txBody>
            </p:sp>
          </p:grpSp>
          <p:grpSp>
            <p:nvGrpSpPr>
              <p:cNvPr id="700" name="Group 699"/>
              <p:cNvGrpSpPr/>
              <p:nvPr/>
            </p:nvGrpSpPr>
            <p:grpSpPr>
              <a:xfrm>
                <a:off x="3929058" y="7715280"/>
                <a:ext cx="1285884" cy="500066"/>
                <a:chOff x="118116" y="500042"/>
                <a:chExt cx="1285884" cy="500066"/>
              </a:xfrm>
            </p:grpSpPr>
            <p:sp>
              <p:nvSpPr>
                <p:cNvPr id="701" name="Round Same Side Corner Rectangle 700"/>
                <p:cNvSpPr/>
                <p:nvPr/>
              </p:nvSpPr>
              <p:spPr>
                <a:xfrm flipV="1">
                  <a:off x="214282" y="642918"/>
                  <a:ext cx="1071570" cy="357190"/>
                </a:xfrm>
                <a:prstGeom prst="round2SameRect">
                  <a:avLst/>
                </a:prstGeom>
                <a:solidFill>
                  <a:srgbClr val="80ABE0"/>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02" name="Round Single Corner Rectangle 70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endParaRPr lang="es-CO" dirty="0"/>
                </a:p>
              </p:txBody>
            </p:sp>
            <p:sp>
              <p:nvSpPr>
                <p:cNvPr id="703" name="Rectangle 70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04" name="Round Single Corner Rectangle 70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0</a:t>
                  </a:r>
                  <a:endParaRPr lang="es-CO" dirty="0"/>
                </a:p>
              </p:txBody>
            </p:sp>
            <p:sp>
              <p:nvSpPr>
                <p:cNvPr id="705" name="Rectangle 70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06" name="Rectangle 70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1</a:t>
                  </a:r>
                </a:p>
              </p:txBody>
            </p:sp>
            <p:sp>
              <p:nvSpPr>
                <p:cNvPr id="707" name="TextBox 706"/>
                <p:cNvSpPr txBox="1"/>
                <p:nvPr/>
              </p:nvSpPr>
              <p:spPr>
                <a:xfrm>
                  <a:off x="118116" y="714356"/>
                  <a:ext cx="1285884" cy="223138"/>
                </a:xfrm>
                <a:prstGeom prst="rect">
                  <a:avLst/>
                </a:prstGeom>
                <a:noFill/>
              </p:spPr>
              <p:txBody>
                <a:bodyPr wrap="square" rtlCol="0">
                  <a:spAutoFit/>
                </a:bodyPr>
                <a:lstStyle/>
                <a:p>
                  <a:pPr algn="ctr"/>
                  <a:r>
                    <a:rPr lang="es-CO" sz="850" b="1" dirty="0" smtClean="0"/>
                    <a:t>CÁTEDRA </a:t>
                  </a:r>
                  <a:r>
                    <a:rPr lang="es-CO" sz="850" b="1" dirty="0"/>
                    <a:t>PAZ</a:t>
                  </a:r>
                </a:p>
              </p:txBody>
            </p:sp>
          </p:grpSp>
          <p:grpSp>
            <p:nvGrpSpPr>
              <p:cNvPr id="708" name="Group 707"/>
              <p:cNvGrpSpPr/>
              <p:nvPr/>
            </p:nvGrpSpPr>
            <p:grpSpPr>
              <a:xfrm>
                <a:off x="7786710" y="7072338"/>
                <a:ext cx="1285884" cy="500066"/>
                <a:chOff x="118116" y="500042"/>
                <a:chExt cx="1285884" cy="500066"/>
              </a:xfrm>
            </p:grpSpPr>
            <p:sp>
              <p:nvSpPr>
                <p:cNvPr id="709" name="Round Same Side Corner Rectangle 708"/>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10" name="Round Single Corner Rectangle 70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11" name="Rectangle 71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12" name="Round Single Corner Rectangle 71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13" name="Rectangle 71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14" name="Rectangle 71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15" name="TextBox 714"/>
                <p:cNvSpPr txBox="1"/>
                <p:nvPr/>
              </p:nvSpPr>
              <p:spPr>
                <a:xfrm>
                  <a:off x="118116" y="642918"/>
                  <a:ext cx="1285884" cy="353943"/>
                </a:xfrm>
                <a:prstGeom prst="rect">
                  <a:avLst/>
                </a:prstGeom>
                <a:noFill/>
              </p:spPr>
              <p:txBody>
                <a:bodyPr wrap="square" rtlCol="0">
                  <a:spAutoFit/>
                </a:bodyPr>
                <a:lstStyle/>
                <a:p>
                  <a:pPr algn="ctr"/>
                  <a:r>
                    <a:rPr lang="es-CO" sz="850" b="1" dirty="0"/>
                    <a:t>ADMINISTRACIÓN </a:t>
                  </a:r>
                </a:p>
                <a:p>
                  <a:pPr algn="ctr"/>
                  <a:r>
                    <a:rPr lang="es-CO" sz="850" b="1" dirty="0"/>
                    <a:t>GENERAL</a:t>
                  </a:r>
                </a:p>
              </p:txBody>
            </p:sp>
          </p:grpSp>
          <p:grpSp>
            <p:nvGrpSpPr>
              <p:cNvPr id="716" name="Group 715"/>
              <p:cNvGrpSpPr/>
              <p:nvPr/>
            </p:nvGrpSpPr>
            <p:grpSpPr>
              <a:xfrm>
                <a:off x="7786710" y="7715280"/>
                <a:ext cx="1285884" cy="500066"/>
                <a:chOff x="118116" y="500042"/>
                <a:chExt cx="1285884" cy="500066"/>
              </a:xfrm>
            </p:grpSpPr>
            <p:sp>
              <p:nvSpPr>
                <p:cNvPr id="717" name="Round Same Side Corner Rectangle 716"/>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18" name="Round Single Corner Rectangle 71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19" name="Rectangle 71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20" name="Round Single Corner Rectangle 71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21" name="Rectangle 72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22" name="Rectangle 72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23" name="TextBox 722"/>
                <p:cNvSpPr txBox="1"/>
                <p:nvPr/>
              </p:nvSpPr>
              <p:spPr>
                <a:xfrm>
                  <a:off x="118116" y="642918"/>
                  <a:ext cx="1285884" cy="353943"/>
                </a:xfrm>
                <a:prstGeom prst="rect">
                  <a:avLst/>
                </a:prstGeom>
                <a:noFill/>
              </p:spPr>
              <p:txBody>
                <a:bodyPr wrap="square" rtlCol="0">
                  <a:spAutoFit/>
                </a:bodyPr>
                <a:lstStyle/>
                <a:p>
                  <a:pPr algn="ctr"/>
                  <a:r>
                    <a:rPr lang="es-CO" sz="850" b="1" dirty="0" smtClean="0"/>
                    <a:t>PARTICIPACIÓN </a:t>
                  </a:r>
                  <a:r>
                    <a:rPr lang="es-CO" sz="850" b="1" dirty="0"/>
                    <a:t>COMUNITARIA</a:t>
                  </a:r>
                </a:p>
              </p:txBody>
            </p:sp>
          </p:grpSp>
          <p:grpSp>
            <p:nvGrpSpPr>
              <p:cNvPr id="724" name="Group 723"/>
              <p:cNvGrpSpPr/>
              <p:nvPr/>
            </p:nvGrpSpPr>
            <p:grpSpPr>
              <a:xfrm>
                <a:off x="7786710" y="8358222"/>
                <a:ext cx="1285884" cy="500066"/>
                <a:chOff x="118116" y="500042"/>
                <a:chExt cx="1285884" cy="500066"/>
              </a:xfrm>
            </p:grpSpPr>
            <p:sp>
              <p:nvSpPr>
                <p:cNvPr id="725" name="Round Same Side Corner Rectangle 724"/>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26" name="Round Single Corner Rectangle 72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27" name="Rectangle 72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28" name="Round Single Corner Rectangle 72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29" name="Rectangle 72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30" name="Rectangle 72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31" name="TextBox 730"/>
                <p:cNvSpPr txBox="1"/>
                <p:nvPr/>
              </p:nvSpPr>
              <p:spPr>
                <a:xfrm>
                  <a:off x="118116" y="642918"/>
                  <a:ext cx="1285884" cy="353943"/>
                </a:xfrm>
                <a:prstGeom prst="rect">
                  <a:avLst/>
                </a:prstGeom>
                <a:noFill/>
              </p:spPr>
              <p:txBody>
                <a:bodyPr wrap="square" rtlCol="0">
                  <a:spAutoFit/>
                </a:bodyPr>
                <a:lstStyle/>
                <a:p>
                  <a:pPr algn="ctr"/>
                  <a:r>
                    <a:rPr lang="es-CO" sz="850" b="1" dirty="0" smtClean="0"/>
                    <a:t>GEOGRAFÍA </a:t>
                  </a:r>
                  <a:r>
                    <a:rPr lang="es-CO" sz="850" b="1" dirty="0"/>
                    <a:t>ECONÓMICA</a:t>
                  </a:r>
                </a:p>
              </p:txBody>
            </p:sp>
          </p:grpSp>
          <p:grpSp>
            <p:nvGrpSpPr>
              <p:cNvPr id="732" name="Group 731"/>
              <p:cNvGrpSpPr/>
              <p:nvPr/>
            </p:nvGrpSpPr>
            <p:grpSpPr>
              <a:xfrm>
                <a:off x="7786710" y="9001164"/>
                <a:ext cx="1285884" cy="500066"/>
                <a:chOff x="118116" y="500042"/>
                <a:chExt cx="1285884" cy="500066"/>
              </a:xfrm>
            </p:grpSpPr>
            <p:sp>
              <p:nvSpPr>
                <p:cNvPr id="733" name="Round Same Side Corner Rectangle 732"/>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34" name="Round Single Corner Rectangle 73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35" name="Rectangle 73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36" name="Round Single Corner Rectangle 73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37" name="Rectangle 73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38" name="Rectangle 73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39" name="TextBox 738"/>
                <p:cNvSpPr txBox="1"/>
                <p:nvPr/>
              </p:nvSpPr>
              <p:spPr>
                <a:xfrm>
                  <a:off x="118116" y="642918"/>
                  <a:ext cx="1285884" cy="353943"/>
                </a:xfrm>
                <a:prstGeom prst="rect">
                  <a:avLst/>
                </a:prstGeom>
                <a:noFill/>
              </p:spPr>
              <p:txBody>
                <a:bodyPr wrap="square" rtlCol="0">
                  <a:spAutoFit/>
                </a:bodyPr>
                <a:lstStyle/>
                <a:p>
                  <a:pPr algn="ctr"/>
                  <a:r>
                    <a:rPr lang="es-CO" sz="850" b="1" dirty="0"/>
                    <a:t>SANEAMIENTO AMBIENTAL I</a:t>
                  </a:r>
                </a:p>
              </p:txBody>
            </p:sp>
          </p:grpSp>
          <p:grpSp>
            <p:nvGrpSpPr>
              <p:cNvPr id="740" name="Group 739"/>
              <p:cNvGrpSpPr/>
              <p:nvPr/>
            </p:nvGrpSpPr>
            <p:grpSpPr>
              <a:xfrm>
                <a:off x="7786710" y="9644106"/>
                <a:ext cx="1285884" cy="500066"/>
                <a:chOff x="118116" y="500042"/>
                <a:chExt cx="1285884" cy="500066"/>
              </a:xfrm>
            </p:grpSpPr>
            <p:sp>
              <p:nvSpPr>
                <p:cNvPr id="741" name="Round Same Side Corner Rectangle 740"/>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42" name="Round Single Corner Rectangle 74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43" name="Rectangle 74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44" name="Round Single Corner Rectangle 74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45" name="Rectangle 74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46" name="Rectangle 74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47" name="TextBox 746"/>
                <p:cNvSpPr txBox="1"/>
                <p:nvPr/>
              </p:nvSpPr>
              <p:spPr>
                <a:xfrm>
                  <a:off x="118116" y="642918"/>
                  <a:ext cx="1285884" cy="353943"/>
                </a:xfrm>
                <a:prstGeom prst="rect">
                  <a:avLst/>
                </a:prstGeom>
                <a:noFill/>
              </p:spPr>
              <p:txBody>
                <a:bodyPr wrap="square" rtlCol="0">
                  <a:spAutoFit/>
                </a:bodyPr>
                <a:lstStyle/>
                <a:p>
                  <a:pPr algn="ctr"/>
                  <a:r>
                    <a:rPr lang="es-CO" sz="850" b="1" dirty="0"/>
                    <a:t>MONITOREO </a:t>
                  </a:r>
                  <a:r>
                    <a:rPr lang="es-CO" sz="850" b="1" dirty="0" smtClean="0"/>
                    <a:t>TÉCNICO</a:t>
                  </a:r>
                  <a:endParaRPr lang="es-CO" sz="850" b="1" dirty="0"/>
                </a:p>
                <a:p>
                  <a:pPr algn="ctr"/>
                  <a:r>
                    <a:rPr lang="es-CO" sz="850" b="1" dirty="0"/>
                    <a:t>AMBIENTAL</a:t>
                  </a:r>
                </a:p>
              </p:txBody>
            </p:sp>
          </p:grpSp>
          <p:grpSp>
            <p:nvGrpSpPr>
              <p:cNvPr id="748" name="Group 747"/>
              <p:cNvGrpSpPr/>
              <p:nvPr/>
            </p:nvGrpSpPr>
            <p:grpSpPr>
              <a:xfrm>
                <a:off x="7786710" y="10287048"/>
                <a:ext cx="1285884" cy="500066"/>
                <a:chOff x="118116" y="500042"/>
                <a:chExt cx="1285884" cy="500066"/>
              </a:xfrm>
            </p:grpSpPr>
            <p:sp>
              <p:nvSpPr>
                <p:cNvPr id="749" name="Round Same Side Corner Rectangle 748"/>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50" name="Round Single Corner Rectangle 74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51" name="Rectangle 75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52" name="Round Single Corner Rectangle 75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53" name="Rectangle 75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54" name="Rectangle 75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55" name="TextBox 754"/>
                <p:cNvSpPr txBox="1"/>
                <p:nvPr/>
              </p:nvSpPr>
              <p:spPr>
                <a:xfrm>
                  <a:off x="118116" y="642918"/>
                  <a:ext cx="1285884" cy="353943"/>
                </a:xfrm>
                <a:prstGeom prst="rect">
                  <a:avLst/>
                </a:prstGeom>
                <a:noFill/>
              </p:spPr>
              <p:txBody>
                <a:bodyPr wrap="square" rtlCol="0">
                  <a:spAutoFit/>
                </a:bodyPr>
                <a:lstStyle/>
                <a:p>
                  <a:pPr algn="ctr"/>
                  <a:r>
                    <a:rPr lang="es-CO" sz="850" b="1" dirty="0" smtClean="0"/>
                    <a:t>GESTIÓN </a:t>
                  </a:r>
                  <a:r>
                    <a:rPr lang="es-CO" sz="850" b="1" dirty="0"/>
                    <a:t>DE EMPRESA </a:t>
                  </a:r>
                </a:p>
                <a:p>
                  <a:pPr algn="ctr"/>
                  <a:r>
                    <a:rPr lang="es-CO" sz="850" b="1" dirty="0"/>
                    <a:t>Y CALIDAD</a:t>
                  </a:r>
                </a:p>
              </p:txBody>
            </p:sp>
          </p:grpSp>
          <p:grpSp>
            <p:nvGrpSpPr>
              <p:cNvPr id="756" name="Group 755"/>
              <p:cNvGrpSpPr/>
              <p:nvPr/>
            </p:nvGrpSpPr>
            <p:grpSpPr>
              <a:xfrm>
                <a:off x="7786710" y="10929990"/>
                <a:ext cx="1285884" cy="500066"/>
                <a:chOff x="118116" y="500042"/>
                <a:chExt cx="1285884" cy="500066"/>
              </a:xfrm>
            </p:grpSpPr>
            <p:sp>
              <p:nvSpPr>
                <p:cNvPr id="757" name="Round Same Side Corner Rectangle 756"/>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58" name="Round Single Corner Rectangle 75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59" name="Rectangle 75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60" name="Round Single Corner Rectangle 75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61" name="Rectangle 76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62" name="Rectangle 76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63" name="TextBox 762"/>
                <p:cNvSpPr txBox="1"/>
                <p:nvPr/>
              </p:nvSpPr>
              <p:spPr>
                <a:xfrm>
                  <a:off x="118116" y="642918"/>
                  <a:ext cx="1285884" cy="353943"/>
                </a:xfrm>
                <a:prstGeom prst="rect">
                  <a:avLst/>
                </a:prstGeom>
                <a:noFill/>
              </p:spPr>
              <p:txBody>
                <a:bodyPr wrap="square" rtlCol="0">
                  <a:spAutoFit/>
                </a:bodyPr>
                <a:lstStyle/>
                <a:p>
                  <a:pPr algn="ctr"/>
                  <a:r>
                    <a:rPr lang="es-CO" sz="850" b="1" dirty="0"/>
                    <a:t>DIBUJO ASISTIDO </a:t>
                  </a:r>
                </a:p>
                <a:p>
                  <a:pPr algn="ctr"/>
                  <a:r>
                    <a:rPr lang="es-CO" sz="850" b="1" dirty="0"/>
                    <a:t>POR ORDENADOR</a:t>
                  </a:r>
                </a:p>
              </p:txBody>
            </p:sp>
          </p:grpSp>
          <p:grpSp>
            <p:nvGrpSpPr>
              <p:cNvPr id="764" name="Group 763"/>
              <p:cNvGrpSpPr/>
              <p:nvPr/>
            </p:nvGrpSpPr>
            <p:grpSpPr>
              <a:xfrm>
                <a:off x="7786710" y="11572932"/>
                <a:ext cx="1285884" cy="500066"/>
                <a:chOff x="118116" y="500042"/>
                <a:chExt cx="1285884" cy="500066"/>
              </a:xfrm>
            </p:grpSpPr>
            <p:sp>
              <p:nvSpPr>
                <p:cNvPr id="765" name="Round Same Side Corner Rectangle 764"/>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66" name="Round Single Corner Rectangle 76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67" name="Rectangle 76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68" name="Round Single Corner Rectangle 76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69" name="Rectangle 76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70" name="Rectangle 76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71" name="TextBox 770"/>
                <p:cNvSpPr txBox="1"/>
                <p:nvPr/>
              </p:nvSpPr>
              <p:spPr>
                <a:xfrm>
                  <a:off x="118116" y="642918"/>
                  <a:ext cx="1285884" cy="353943"/>
                </a:xfrm>
                <a:prstGeom prst="rect">
                  <a:avLst/>
                </a:prstGeom>
                <a:noFill/>
              </p:spPr>
              <p:txBody>
                <a:bodyPr wrap="square" rtlCol="0">
                  <a:spAutoFit/>
                </a:bodyPr>
                <a:lstStyle/>
                <a:p>
                  <a:pPr algn="ctr"/>
                  <a:r>
                    <a:rPr lang="es-CO" sz="850" b="1" dirty="0" smtClean="0"/>
                    <a:t>GESTIÓN </a:t>
                  </a:r>
                  <a:r>
                    <a:rPr lang="es-CO" sz="850" b="1" dirty="0"/>
                    <a:t>Y </a:t>
                  </a:r>
                  <a:r>
                    <a:rPr lang="es-CO" sz="850" b="1" dirty="0" smtClean="0"/>
                    <a:t>POLÍTICAS PÚBLICAS</a:t>
                  </a:r>
                  <a:endParaRPr lang="es-CO" sz="850" b="1" dirty="0"/>
                </a:p>
              </p:txBody>
            </p:sp>
          </p:grpSp>
          <p:grpSp>
            <p:nvGrpSpPr>
              <p:cNvPr id="772" name="Group 771"/>
              <p:cNvGrpSpPr/>
              <p:nvPr/>
            </p:nvGrpSpPr>
            <p:grpSpPr>
              <a:xfrm>
                <a:off x="7786710" y="12215874"/>
                <a:ext cx="1285884" cy="500066"/>
                <a:chOff x="118116" y="500042"/>
                <a:chExt cx="1285884" cy="500066"/>
              </a:xfrm>
            </p:grpSpPr>
            <p:sp>
              <p:nvSpPr>
                <p:cNvPr id="773" name="Round Same Side Corner Rectangle 772"/>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74" name="Round Single Corner Rectangle 77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75" name="Rectangle 77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76" name="Round Single Corner Rectangle 77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77" name="Rectangle 77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78" name="Rectangle 77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79" name="TextBox 778"/>
                <p:cNvSpPr txBox="1"/>
                <p:nvPr/>
              </p:nvSpPr>
              <p:spPr>
                <a:xfrm>
                  <a:off x="118116" y="642918"/>
                  <a:ext cx="1285884" cy="353943"/>
                </a:xfrm>
                <a:prstGeom prst="rect">
                  <a:avLst/>
                </a:prstGeom>
                <a:noFill/>
              </p:spPr>
              <p:txBody>
                <a:bodyPr wrap="square" rtlCol="0">
                  <a:spAutoFit/>
                </a:bodyPr>
                <a:lstStyle/>
                <a:p>
                  <a:pPr algn="ctr"/>
                  <a:r>
                    <a:rPr lang="es-CO" sz="850" b="1" dirty="0"/>
                    <a:t>CAMBIO </a:t>
                  </a:r>
                </a:p>
                <a:p>
                  <a:pPr algn="ctr"/>
                  <a:r>
                    <a:rPr lang="es-CO" sz="850" b="1" dirty="0" smtClean="0"/>
                    <a:t>CLIMÁTICO</a:t>
                  </a:r>
                  <a:endParaRPr lang="es-CO" sz="850" b="1" dirty="0"/>
                </a:p>
              </p:txBody>
            </p:sp>
          </p:grpSp>
          <p:grpSp>
            <p:nvGrpSpPr>
              <p:cNvPr id="780" name="Group 779"/>
              <p:cNvGrpSpPr/>
              <p:nvPr/>
            </p:nvGrpSpPr>
            <p:grpSpPr>
              <a:xfrm>
                <a:off x="7786710" y="12858816"/>
                <a:ext cx="1285884" cy="500066"/>
                <a:chOff x="118116" y="500042"/>
                <a:chExt cx="1285884" cy="500066"/>
              </a:xfrm>
            </p:grpSpPr>
            <p:sp>
              <p:nvSpPr>
                <p:cNvPr id="781" name="Round Same Side Corner Rectangle 780"/>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82" name="Round Single Corner Rectangle 78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83" name="Rectangle 78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84" name="Round Single Corner Rectangle 78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85" name="Rectangle 78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86" name="Rectangle 78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87" name="TextBox 786"/>
                <p:cNvSpPr txBox="1"/>
                <p:nvPr/>
              </p:nvSpPr>
              <p:spPr>
                <a:xfrm>
                  <a:off x="118116" y="642918"/>
                  <a:ext cx="1285884" cy="353943"/>
                </a:xfrm>
                <a:prstGeom prst="rect">
                  <a:avLst/>
                </a:prstGeom>
                <a:noFill/>
              </p:spPr>
              <p:txBody>
                <a:bodyPr wrap="square" rtlCol="0">
                  <a:spAutoFit/>
                </a:bodyPr>
                <a:lstStyle/>
                <a:p>
                  <a:pPr algn="ctr"/>
                  <a:r>
                    <a:rPr lang="es-CO" sz="850" b="1" dirty="0" smtClean="0"/>
                    <a:t>METODOLOGÍA </a:t>
                  </a:r>
                  <a:r>
                    <a:rPr lang="es-CO" sz="850" b="1" dirty="0"/>
                    <a:t>DE </a:t>
                  </a:r>
                </a:p>
                <a:p>
                  <a:pPr algn="ctr"/>
                  <a:r>
                    <a:rPr lang="es-CO" sz="850" b="1" dirty="0"/>
                    <a:t>LA </a:t>
                  </a:r>
                  <a:r>
                    <a:rPr lang="es-CO" sz="850" b="1" dirty="0" smtClean="0"/>
                    <a:t>INVESTIGACIÓN</a:t>
                  </a:r>
                  <a:endParaRPr lang="es-CO" sz="850" b="1" dirty="0"/>
                </a:p>
              </p:txBody>
            </p:sp>
          </p:grpSp>
          <p:grpSp>
            <p:nvGrpSpPr>
              <p:cNvPr id="788" name="Group 787"/>
              <p:cNvGrpSpPr/>
              <p:nvPr/>
            </p:nvGrpSpPr>
            <p:grpSpPr>
              <a:xfrm>
                <a:off x="7786710" y="13501758"/>
                <a:ext cx="1285884" cy="500066"/>
                <a:chOff x="118116" y="500042"/>
                <a:chExt cx="1285884" cy="500066"/>
              </a:xfrm>
            </p:grpSpPr>
            <p:sp>
              <p:nvSpPr>
                <p:cNvPr id="789" name="Round Same Side Corner Rectangle 788"/>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790" name="Round Single Corner Rectangle 78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91" name="Rectangle 79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792" name="Round Single Corner Rectangle 79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793" name="Rectangle 79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94" name="Rectangle 79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795" name="TextBox 794"/>
                <p:cNvSpPr txBox="1"/>
                <p:nvPr/>
              </p:nvSpPr>
              <p:spPr>
                <a:xfrm>
                  <a:off x="118116" y="642918"/>
                  <a:ext cx="1285884" cy="353943"/>
                </a:xfrm>
                <a:prstGeom prst="rect">
                  <a:avLst/>
                </a:prstGeom>
                <a:noFill/>
              </p:spPr>
              <p:txBody>
                <a:bodyPr wrap="square" rtlCol="0">
                  <a:spAutoFit/>
                </a:bodyPr>
                <a:lstStyle/>
                <a:p>
                  <a:pPr algn="ctr"/>
                  <a:r>
                    <a:rPr lang="es-CO" sz="850" b="1" smtClean="0"/>
                    <a:t>EVALUACIÓN </a:t>
                  </a:r>
                  <a:r>
                    <a:rPr lang="es-CO" sz="850" b="1" dirty="0"/>
                    <a:t>SOCIAL </a:t>
                  </a:r>
                </a:p>
                <a:p>
                  <a:pPr algn="ctr"/>
                  <a:r>
                    <a:rPr lang="es-CO" sz="850" b="1" dirty="0"/>
                    <a:t>DE PROYECTOS</a:t>
                  </a:r>
                </a:p>
              </p:txBody>
            </p:sp>
          </p:grpSp>
          <p:grpSp>
            <p:nvGrpSpPr>
              <p:cNvPr id="804" name="Group 803"/>
              <p:cNvGrpSpPr/>
              <p:nvPr/>
            </p:nvGrpSpPr>
            <p:grpSpPr>
              <a:xfrm>
                <a:off x="9072594" y="7072338"/>
                <a:ext cx="1285884" cy="500066"/>
                <a:chOff x="118116" y="500042"/>
                <a:chExt cx="1285884" cy="500066"/>
              </a:xfrm>
            </p:grpSpPr>
            <p:sp>
              <p:nvSpPr>
                <p:cNvPr id="805" name="Round Same Side Corner Rectangle 804"/>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06" name="Round Single Corner Rectangle 80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07" name="Rectangle 80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08" name="Round Single Corner Rectangle 80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09" name="Rectangle 80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10" name="Rectangle 80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11" name="TextBox 810"/>
                <p:cNvSpPr txBox="1"/>
                <p:nvPr/>
              </p:nvSpPr>
              <p:spPr>
                <a:xfrm>
                  <a:off x="118116" y="642918"/>
                  <a:ext cx="1285884" cy="353943"/>
                </a:xfrm>
                <a:prstGeom prst="rect">
                  <a:avLst/>
                </a:prstGeom>
                <a:noFill/>
              </p:spPr>
              <p:txBody>
                <a:bodyPr wrap="square" rtlCol="0">
                  <a:spAutoFit/>
                </a:bodyPr>
                <a:lstStyle/>
                <a:p>
                  <a:pPr algn="ctr"/>
                  <a:r>
                    <a:rPr lang="es-CO" sz="850" b="1" dirty="0"/>
                    <a:t>ECONÓMIA </a:t>
                  </a:r>
                </a:p>
                <a:p>
                  <a:pPr algn="ctr"/>
                  <a:r>
                    <a:rPr lang="es-CO" sz="850" b="1" dirty="0"/>
                    <a:t>AMBIENTAL</a:t>
                  </a:r>
                </a:p>
              </p:txBody>
            </p:sp>
          </p:grpSp>
          <p:grpSp>
            <p:nvGrpSpPr>
              <p:cNvPr id="812" name="Group 811"/>
              <p:cNvGrpSpPr/>
              <p:nvPr/>
            </p:nvGrpSpPr>
            <p:grpSpPr>
              <a:xfrm>
                <a:off x="9072594" y="7715280"/>
                <a:ext cx="1285884" cy="500066"/>
                <a:chOff x="118116" y="500042"/>
                <a:chExt cx="1285884" cy="500066"/>
              </a:xfrm>
            </p:grpSpPr>
            <p:sp>
              <p:nvSpPr>
                <p:cNvPr id="813" name="Round Same Side Corner Rectangle 812"/>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14" name="Round Single Corner Rectangle 81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15" name="Rectangle 81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16" name="Round Single Corner Rectangle 81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17" name="Rectangle 81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18" name="Rectangle 81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19" name="TextBox 818"/>
                <p:cNvSpPr txBox="1"/>
                <p:nvPr/>
              </p:nvSpPr>
              <p:spPr>
                <a:xfrm>
                  <a:off x="118116" y="642918"/>
                  <a:ext cx="1285884" cy="353943"/>
                </a:xfrm>
                <a:prstGeom prst="rect">
                  <a:avLst/>
                </a:prstGeom>
                <a:noFill/>
              </p:spPr>
              <p:txBody>
                <a:bodyPr wrap="square" rtlCol="0">
                  <a:spAutoFit/>
                </a:bodyPr>
                <a:lstStyle/>
                <a:p>
                  <a:pPr algn="ctr"/>
                  <a:r>
                    <a:rPr lang="es-CO" sz="850" b="1" dirty="0" smtClean="0"/>
                    <a:t>EDUCACIÓN </a:t>
                  </a:r>
                  <a:r>
                    <a:rPr lang="es-CO" sz="850" b="1" dirty="0"/>
                    <a:t>AMBIENTAL</a:t>
                  </a:r>
                </a:p>
              </p:txBody>
            </p:sp>
          </p:grpSp>
          <p:grpSp>
            <p:nvGrpSpPr>
              <p:cNvPr id="820" name="Group 819"/>
              <p:cNvGrpSpPr/>
              <p:nvPr/>
            </p:nvGrpSpPr>
            <p:grpSpPr>
              <a:xfrm>
                <a:off x="9072594" y="8358222"/>
                <a:ext cx="1285884" cy="500066"/>
                <a:chOff x="118116" y="500042"/>
                <a:chExt cx="1285884" cy="500066"/>
              </a:xfrm>
            </p:grpSpPr>
            <p:sp>
              <p:nvSpPr>
                <p:cNvPr id="821" name="Round Same Side Corner Rectangle 820"/>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22" name="Round Single Corner Rectangle 82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23" name="Rectangle 82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24" name="Round Single Corner Rectangle 82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25" name="Rectangle 82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26" name="Rectangle 82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27" name="TextBox 826"/>
                <p:cNvSpPr txBox="1"/>
                <p:nvPr/>
              </p:nvSpPr>
              <p:spPr>
                <a:xfrm>
                  <a:off x="118116" y="642918"/>
                  <a:ext cx="1285884" cy="353943"/>
                </a:xfrm>
                <a:prstGeom prst="rect">
                  <a:avLst/>
                </a:prstGeom>
                <a:noFill/>
              </p:spPr>
              <p:txBody>
                <a:bodyPr wrap="square" rtlCol="0">
                  <a:spAutoFit/>
                </a:bodyPr>
                <a:lstStyle/>
                <a:p>
                  <a:pPr algn="ctr"/>
                  <a:r>
                    <a:rPr lang="es-CO" sz="850" b="1" dirty="0" smtClean="0"/>
                    <a:t>GEOGRAFÍA </a:t>
                  </a:r>
                  <a:endParaRPr lang="es-CO" sz="850" b="1" dirty="0"/>
                </a:p>
                <a:p>
                  <a:pPr algn="ctr"/>
                  <a:r>
                    <a:rPr lang="es-CO" sz="850" b="1" dirty="0"/>
                    <a:t>REGIONAL</a:t>
                  </a:r>
                </a:p>
              </p:txBody>
            </p:sp>
          </p:grpSp>
          <p:grpSp>
            <p:nvGrpSpPr>
              <p:cNvPr id="828" name="Group 827"/>
              <p:cNvGrpSpPr/>
              <p:nvPr/>
            </p:nvGrpSpPr>
            <p:grpSpPr>
              <a:xfrm>
                <a:off x="9072594" y="9001164"/>
                <a:ext cx="1285884" cy="500066"/>
                <a:chOff x="118116" y="500042"/>
                <a:chExt cx="1285884" cy="500066"/>
              </a:xfrm>
            </p:grpSpPr>
            <p:sp>
              <p:nvSpPr>
                <p:cNvPr id="829" name="Round Same Side Corner Rectangle 828"/>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30" name="Round Single Corner Rectangle 82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31" name="Rectangle 83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32" name="Round Single Corner Rectangle 83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33" name="Rectangle 83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34" name="Rectangle 83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35" name="TextBox 834"/>
                <p:cNvSpPr txBox="1"/>
                <p:nvPr/>
              </p:nvSpPr>
              <p:spPr>
                <a:xfrm>
                  <a:off x="118116" y="642918"/>
                  <a:ext cx="1285884" cy="353943"/>
                </a:xfrm>
                <a:prstGeom prst="rect">
                  <a:avLst/>
                </a:prstGeom>
                <a:noFill/>
              </p:spPr>
              <p:txBody>
                <a:bodyPr wrap="square" rtlCol="0">
                  <a:spAutoFit/>
                </a:bodyPr>
                <a:lstStyle/>
                <a:p>
                  <a:pPr algn="ctr"/>
                  <a:r>
                    <a:rPr lang="es-CO" sz="850" b="1" dirty="0"/>
                    <a:t>SANEAMIENTO AMBIENTAL II</a:t>
                  </a:r>
                </a:p>
              </p:txBody>
            </p:sp>
          </p:grpSp>
          <p:grpSp>
            <p:nvGrpSpPr>
              <p:cNvPr id="836" name="Group 835"/>
              <p:cNvGrpSpPr/>
              <p:nvPr/>
            </p:nvGrpSpPr>
            <p:grpSpPr>
              <a:xfrm>
                <a:off x="9072594" y="9644106"/>
                <a:ext cx="1285884" cy="556186"/>
                <a:chOff x="118116" y="500042"/>
                <a:chExt cx="1285884" cy="556186"/>
              </a:xfrm>
            </p:grpSpPr>
            <p:sp>
              <p:nvSpPr>
                <p:cNvPr id="837" name="Round Same Side Corner Rectangle 836"/>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38" name="Round Single Corner Rectangle 83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39" name="Rectangle 83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40" name="Round Single Corner Rectangle 83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41" name="Rectangle 84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42" name="Rectangle 84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43" name="TextBox 842"/>
                <p:cNvSpPr txBox="1"/>
                <p:nvPr/>
              </p:nvSpPr>
              <p:spPr>
                <a:xfrm>
                  <a:off x="118116" y="571480"/>
                  <a:ext cx="1285884" cy="484748"/>
                </a:xfrm>
                <a:prstGeom prst="rect">
                  <a:avLst/>
                </a:prstGeom>
                <a:noFill/>
              </p:spPr>
              <p:txBody>
                <a:bodyPr wrap="square" rtlCol="0">
                  <a:spAutoFit/>
                </a:bodyPr>
                <a:lstStyle/>
                <a:p>
                  <a:pPr algn="ctr"/>
                  <a:r>
                    <a:rPr lang="es-CO" sz="850" b="1" dirty="0"/>
                    <a:t>MODELOS DE </a:t>
                  </a:r>
                  <a:r>
                    <a:rPr lang="es-CO" sz="850" b="1" dirty="0" smtClean="0"/>
                    <a:t>DISPERSIÓN ATMOSFÉRICA</a:t>
                  </a:r>
                  <a:endParaRPr lang="es-CO" sz="850" b="1" dirty="0"/>
                </a:p>
              </p:txBody>
            </p:sp>
          </p:grpSp>
          <p:grpSp>
            <p:nvGrpSpPr>
              <p:cNvPr id="844" name="Group 843"/>
              <p:cNvGrpSpPr/>
              <p:nvPr/>
            </p:nvGrpSpPr>
            <p:grpSpPr>
              <a:xfrm>
                <a:off x="9072594" y="10287048"/>
                <a:ext cx="1285884" cy="500066"/>
                <a:chOff x="118116" y="500042"/>
                <a:chExt cx="1285884" cy="500066"/>
              </a:xfrm>
            </p:grpSpPr>
            <p:sp>
              <p:nvSpPr>
                <p:cNvPr id="845" name="Round Same Side Corner Rectangle 844"/>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46" name="Round Single Corner Rectangle 84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47" name="Rectangle 84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48" name="Round Single Corner Rectangle 84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49" name="Rectangle 84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50" name="Rectangle 84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51" name="TextBox 850"/>
                <p:cNvSpPr txBox="1"/>
                <p:nvPr/>
              </p:nvSpPr>
              <p:spPr>
                <a:xfrm>
                  <a:off x="118116" y="642918"/>
                  <a:ext cx="1285884" cy="353943"/>
                </a:xfrm>
                <a:prstGeom prst="rect">
                  <a:avLst/>
                </a:prstGeom>
                <a:noFill/>
              </p:spPr>
              <p:txBody>
                <a:bodyPr wrap="square" rtlCol="0">
                  <a:spAutoFit/>
                </a:bodyPr>
                <a:lstStyle/>
                <a:p>
                  <a:pPr algn="ctr"/>
                  <a:r>
                    <a:rPr lang="es-CO" sz="850" b="1" dirty="0" smtClean="0"/>
                    <a:t>GESTIÓN </a:t>
                  </a:r>
                  <a:r>
                    <a:rPr lang="es-CO" sz="850" b="1" dirty="0"/>
                    <a:t>DE SELLOS VERDES</a:t>
                  </a:r>
                </a:p>
              </p:txBody>
            </p:sp>
          </p:grpSp>
          <p:grpSp>
            <p:nvGrpSpPr>
              <p:cNvPr id="852" name="Group 851"/>
              <p:cNvGrpSpPr/>
              <p:nvPr/>
            </p:nvGrpSpPr>
            <p:grpSpPr>
              <a:xfrm>
                <a:off x="9072594" y="11572932"/>
                <a:ext cx="1285884" cy="500066"/>
                <a:chOff x="118116" y="500042"/>
                <a:chExt cx="1285884" cy="500066"/>
              </a:xfrm>
            </p:grpSpPr>
            <p:sp>
              <p:nvSpPr>
                <p:cNvPr id="853" name="Round Same Side Corner Rectangle 852"/>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54" name="Round Single Corner Rectangle 85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55" name="Rectangle 85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56" name="Round Single Corner Rectangle 85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57" name="Rectangle 85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58" name="Rectangle 85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59" name="TextBox 858"/>
                <p:cNvSpPr txBox="1"/>
                <p:nvPr/>
              </p:nvSpPr>
              <p:spPr>
                <a:xfrm>
                  <a:off x="118116" y="642918"/>
                  <a:ext cx="1285884" cy="353943"/>
                </a:xfrm>
                <a:prstGeom prst="rect">
                  <a:avLst/>
                </a:prstGeom>
                <a:noFill/>
              </p:spPr>
              <p:txBody>
                <a:bodyPr wrap="square" rtlCol="0">
                  <a:spAutoFit/>
                </a:bodyPr>
                <a:lstStyle/>
                <a:p>
                  <a:pPr algn="ctr"/>
                  <a:r>
                    <a:rPr lang="es-CO" sz="850" b="1" dirty="0" smtClean="0"/>
                    <a:t>POLÍTICA </a:t>
                  </a:r>
                  <a:r>
                    <a:rPr lang="es-CO" sz="850" b="1" dirty="0"/>
                    <a:t>Y </a:t>
                  </a:r>
                  <a:r>
                    <a:rPr lang="es-CO" sz="850" b="1" dirty="0" smtClean="0"/>
                    <a:t>LEGISLACIÓN </a:t>
                  </a:r>
                  <a:r>
                    <a:rPr lang="es-CO" sz="850" b="1" dirty="0"/>
                    <a:t>AMBIENTAL</a:t>
                  </a:r>
                </a:p>
              </p:txBody>
            </p:sp>
          </p:grpSp>
          <p:grpSp>
            <p:nvGrpSpPr>
              <p:cNvPr id="860" name="Group 859"/>
              <p:cNvGrpSpPr/>
              <p:nvPr/>
            </p:nvGrpSpPr>
            <p:grpSpPr>
              <a:xfrm>
                <a:off x="9072594" y="12858816"/>
                <a:ext cx="1285884" cy="500066"/>
                <a:chOff x="118116" y="500042"/>
                <a:chExt cx="1285884" cy="500066"/>
              </a:xfrm>
            </p:grpSpPr>
            <p:sp>
              <p:nvSpPr>
                <p:cNvPr id="861" name="Round Same Side Corner Rectangle 860"/>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62" name="Round Single Corner Rectangle 86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63" name="Rectangle 86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64" name="Round Single Corner Rectangle 86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65" name="Rectangle 86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66" name="Rectangle 86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67" name="TextBox 866"/>
                <p:cNvSpPr txBox="1"/>
                <p:nvPr/>
              </p:nvSpPr>
              <p:spPr>
                <a:xfrm>
                  <a:off x="118116" y="642918"/>
                  <a:ext cx="1285884" cy="353943"/>
                </a:xfrm>
                <a:prstGeom prst="rect">
                  <a:avLst/>
                </a:prstGeom>
                <a:noFill/>
              </p:spPr>
              <p:txBody>
                <a:bodyPr wrap="square" rtlCol="0">
                  <a:spAutoFit/>
                </a:bodyPr>
                <a:lstStyle/>
                <a:p>
                  <a:pPr algn="ctr"/>
                  <a:r>
                    <a:rPr lang="es-CO" sz="850" b="1" dirty="0" smtClean="0"/>
                    <a:t>MÉTODOS ESTADÍSTICOS</a:t>
                  </a:r>
                  <a:endParaRPr lang="es-CO" sz="850" b="1" dirty="0"/>
                </a:p>
              </p:txBody>
            </p:sp>
          </p:grpSp>
          <p:grpSp>
            <p:nvGrpSpPr>
              <p:cNvPr id="868" name="Group 867"/>
              <p:cNvGrpSpPr/>
              <p:nvPr/>
            </p:nvGrpSpPr>
            <p:grpSpPr>
              <a:xfrm>
                <a:off x="10358478" y="11572932"/>
                <a:ext cx="1285884" cy="500066"/>
                <a:chOff x="118116" y="500042"/>
                <a:chExt cx="1285884" cy="500066"/>
              </a:xfrm>
            </p:grpSpPr>
            <p:sp>
              <p:nvSpPr>
                <p:cNvPr id="869" name="Round Same Side Corner Rectangle 868"/>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70" name="Round Single Corner Rectangle 869"/>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71" name="Rectangle 870"/>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72" name="Round Single Corner Rectangle 871"/>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73" name="Rectangle 872"/>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74" name="Rectangle 873"/>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75" name="TextBox 874"/>
                <p:cNvSpPr txBox="1"/>
                <p:nvPr/>
              </p:nvSpPr>
              <p:spPr>
                <a:xfrm>
                  <a:off x="118116" y="642918"/>
                  <a:ext cx="1285884" cy="353943"/>
                </a:xfrm>
                <a:prstGeom prst="rect">
                  <a:avLst/>
                </a:prstGeom>
                <a:noFill/>
              </p:spPr>
              <p:txBody>
                <a:bodyPr wrap="square" rtlCol="0">
                  <a:spAutoFit/>
                </a:bodyPr>
                <a:lstStyle/>
                <a:p>
                  <a:pPr algn="ctr"/>
                  <a:r>
                    <a:rPr lang="es-CO" sz="850" b="1" dirty="0"/>
                    <a:t>DESARROLLO Y MEDIO AMBIENTE</a:t>
                  </a:r>
                </a:p>
              </p:txBody>
            </p:sp>
          </p:grpSp>
          <p:grpSp>
            <p:nvGrpSpPr>
              <p:cNvPr id="876" name="Group 875"/>
              <p:cNvGrpSpPr/>
              <p:nvPr/>
            </p:nvGrpSpPr>
            <p:grpSpPr>
              <a:xfrm>
                <a:off x="10358478" y="7715280"/>
                <a:ext cx="1285884" cy="500066"/>
                <a:chOff x="118116" y="500042"/>
                <a:chExt cx="1285884" cy="500066"/>
              </a:xfrm>
            </p:grpSpPr>
            <p:sp>
              <p:nvSpPr>
                <p:cNvPr id="877" name="Round Same Side Corner Rectangle 876"/>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78" name="Round Single Corner Rectangle 87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79" name="Rectangle 87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80" name="Round Single Corner Rectangle 87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81" name="Rectangle 88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82" name="Rectangle 88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83" name="TextBox 882"/>
                <p:cNvSpPr txBox="1"/>
                <p:nvPr/>
              </p:nvSpPr>
              <p:spPr>
                <a:xfrm>
                  <a:off x="118116" y="642918"/>
                  <a:ext cx="1285884" cy="353943"/>
                </a:xfrm>
                <a:prstGeom prst="rect">
                  <a:avLst/>
                </a:prstGeom>
                <a:noFill/>
              </p:spPr>
              <p:txBody>
                <a:bodyPr wrap="square" rtlCol="0">
                  <a:spAutoFit/>
                </a:bodyPr>
                <a:lstStyle/>
                <a:p>
                  <a:pPr algn="ctr"/>
                  <a:r>
                    <a:rPr lang="es-CO" sz="850" b="1" dirty="0" smtClean="0"/>
                    <a:t>COMITÉS </a:t>
                  </a:r>
                  <a:endParaRPr lang="es-CO" sz="850" b="1" dirty="0"/>
                </a:p>
                <a:p>
                  <a:pPr algn="ctr"/>
                  <a:r>
                    <a:rPr lang="es-CO" sz="850" b="1" dirty="0" smtClean="0"/>
                    <a:t>AMBIENTALES </a:t>
                  </a:r>
                  <a:endParaRPr lang="es-CO" sz="850" b="1" dirty="0"/>
                </a:p>
              </p:txBody>
            </p:sp>
          </p:grpSp>
          <p:grpSp>
            <p:nvGrpSpPr>
              <p:cNvPr id="884" name="Group 883"/>
              <p:cNvGrpSpPr/>
              <p:nvPr/>
            </p:nvGrpSpPr>
            <p:grpSpPr>
              <a:xfrm>
                <a:off x="10358478" y="8358222"/>
                <a:ext cx="1285884" cy="500066"/>
                <a:chOff x="118116" y="500042"/>
                <a:chExt cx="1285884" cy="500066"/>
              </a:xfrm>
            </p:grpSpPr>
            <p:sp>
              <p:nvSpPr>
                <p:cNvPr id="885" name="Round Same Side Corner Rectangle 884"/>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86" name="Round Single Corner Rectangle 885"/>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87" name="Rectangle 886"/>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88" name="Round Single Corner Rectangle 887"/>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89" name="Rectangle 888"/>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90" name="Rectangle 889"/>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91" name="TextBox 890"/>
                <p:cNvSpPr txBox="1"/>
                <p:nvPr/>
              </p:nvSpPr>
              <p:spPr>
                <a:xfrm>
                  <a:off x="118116" y="642918"/>
                  <a:ext cx="1285884" cy="353943"/>
                </a:xfrm>
                <a:prstGeom prst="rect">
                  <a:avLst/>
                </a:prstGeom>
                <a:noFill/>
              </p:spPr>
              <p:txBody>
                <a:bodyPr wrap="square" rtlCol="0">
                  <a:spAutoFit/>
                </a:bodyPr>
                <a:lstStyle/>
                <a:p>
                  <a:pPr algn="ctr"/>
                  <a:r>
                    <a:rPr lang="es-CO" sz="850" b="1" dirty="0" smtClean="0"/>
                    <a:t>ORDENACIÓN </a:t>
                  </a:r>
                  <a:r>
                    <a:rPr lang="es-CO" sz="850" b="1" dirty="0"/>
                    <a:t>DE CUENCAS</a:t>
                  </a:r>
                </a:p>
              </p:txBody>
            </p:sp>
          </p:grpSp>
          <p:grpSp>
            <p:nvGrpSpPr>
              <p:cNvPr id="892" name="Group 891"/>
              <p:cNvGrpSpPr/>
              <p:nvPr/>
            </p:nvGrpSpPr>
            <p:grpSpPr>
              <a:xfrm>
                <a:off x="10369264" y="10287048"/>
                <a:ext cx="1285884" cy="501689"/>
                <a:chOff x="128902" y="500042"/>
                <a:chExt cx="1285884" cy="501689"/>
              </a:xfrm>
            </p:grpSpPr>
            <p:sp>
              <p:nvSpPr>
                <p:cNvPr id="893" name="Round Same Side Corner Rectangle 892"/>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94" name="Round Single Corner Rectangle 893"/>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95" name="Rectangle 894"/>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896" name="Round Single Corner Rectangle 895"/>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897" name="Rectangle 896"/>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98" name="Rectangle 897"/>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899" name="TextBox 898"/>
                <p:cNvSpPr txBox="1"/>
                <p:nvPr/>
              </p:nvSpPr>
              <p:spPr>
                <a:xfrm>
                  <a:off x="128902" y="647788"/>
                  <a:ext cx="1285884" cy="353943"/>
                </a:xfrm>
                <a:prstGeom prst="rect">
                  <a:avLst/>
                </a:prstGeom>
                <a:noFill/>
              </p:spPr>
              <p:txBody>
                <a:bodyPr wrap="square" rtlCol="0">
                  <a:spAutoFit/>
                </a:bodyPr>
                <a:lstStyle/>
                <a:p>
                  <a:pPr algn="ctr"/>
                  <a:r>
                    <a:rPr lang="es-CO" sz="850" b="1" dirty="0" smtClean="0"/>
                    <a:t>AUDITORÍAS </a:t>
                  </a:r>
                  <a:r>
                    <a:rPr lang="es-CO" sz="850" b="1" dirty="0"/>
                    <a:t>AMBIENTALES</a:t>
                  </a:r>
                </a:p>
              </p:txBody>
            </p:sp>
          </p:grpSp>
          <p:grpSp>
            <p:nvGrpSpPr>
              <p:cNvPr id="900" name="Group 899"/>
              <p:cNvGrpSpPr/>
              <p:nvPr/>
            </p:nvGrpSpPr>
            <p:grpSpPr>
              <a:xfrm>
                <a:off x="11644362" y="7715280"/>
                <a:ext cx="1285884" cy="500066"/>
                <a:chOff x="118116" y="500042"/>
                <a:chExt cx="1285884" cy="500066"/>
              </a:xfrm>
            </p:grpSpPr>
            <p:sp>
              <p:nvSpPr>
                <p:cNvPr id="901" name="Round Same Side Corner Rectangle 900"/>
                <p:cNvSpPr/>
                <p:nvPr/>
              </p:nvSpPr>
              <p:spPr>
                <a:xfrm flipV="1">
                  <a:off x="214282" y="642918"/>
                  <a:ext cx="1071570" cy="357190"/>
                </a:xfrm>
                <a:prstGeom prst="round2SameRect">
                  <a:avLst/>
                </a:prstGeom>
                <a:solidFill>
                  <a:schemeClr val="accent5">
                    <a:lumMod val="40000"/>
                    <a:lumOff val="60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902" name="Round Single Corner Rectangle 901"/>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903" name="Rectangle 902"/>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904" name="Round Single Corner Rectangle 903"/>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905" name="Rectangle 904"/>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906" name="Rectangle 905"/>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907" name="TextBox 906"/>
                <p:cNvSpPr txBox="1"/>
                <p:nvPr/>
              </p:nvSpPr>
              <p:spPr>
                <a:xfrm>
                  <a:off x="118116" y="642918"/>
                  <a:ext cx="1285884" cy="353943"/>
                </a:xfrm>
                <a:prstGeom prst="rect">
                  <a:avLst/>
                </a:prstGeom>
                <a:noFill/>
              </p:spPr>
              <p:txBody>
                <a:bodyPr wrap="square" rtlCol="0">
                  <a:spAutoFit/>
                </a:bodyPr>
                <a:lstStyle/>
                <a:p>
                  <a:pPr algn="ctr"/>
                  <a:r>
                    <a:rPr lang="es-CO" sz="850" b="1" dirty="0" smtClean="0"/>
                    <a:t>EXTENSIÓN TÉCNICA </a:t>
                  </a:r>
                  <a:r>
                    <a:rPr lang="es-CO" sz="850" b="1" dirty="0"/>
                    <a:t>SOCIAL</a:t>
                  </a:r>
                </a:p>
              </p:txBody>
            </p:sp>
          </p:grpSp>
          <p:sp>
            <p:nvSpPr>
              <p:cNvPr id="927" name="Rectangle 926"/>
              <p:cNvSpPr/>
              <p:nvPr/>
            </p:nvSpPr>
            <p:spPr>
              <a:xfrm>
                <a:off x="0" y="14216138"/>
                <a:ext cx="12930246" cy="1428760"/>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endParaRPr lang="es-CO" sz="700" b="1" dirty="0"/>
              </a:p>
            </p:txBody>
          </p:sp>
          <p:sp>
            <p:nvSpPr>
              <p:cNvPr id="924" name="TextBox 923"/>
              <p:cNvSpPr txBox="1"/>
              <p:nvPr/>
            </p:nvSpPr>
            <p:spPr>
              <a:xfrm>
                <a:off x="0" y="14216138"/>
                <a:ext cx="3876182" cy="1477328"/>
              </a:xfrm>
              <a:prstGeom prst="rect">
                <a:avLst/>
              </a:prstGeom>
              <a:noFill/>
            </p:spPr>
            <p:txBody>
              <a:bodyPr wrap="square" rtlCol="0">
                <a:spAutoFit/>
              </a:bodyPr>
              <a:lstStyle/>
              <a:p>
                <a:r>
                  <a:rPr lang="es-CO" sz="1000" b="1" dirty="0"/>
                  <a:t>REGISTRO </a:t>
                </a:r>
                <a:r>
                  <a:rPr lang="es-CO" sz="1000" b="1" dirty="0" smtClean="0"/>
                  <a:t>SNIES: 12956</a:t>
                </a:r>
                <a:endParaRPr lang="es-CO" sz="1000" b="1" dirty="0"/>
              </a:p>
              <a:p>
                <a:r>
                  <a:rPr lang="es-CO" sz="1000" b="1" dirty="0"/>
                  <a:t>REGISTRO </a:t>
                </a:r>
                <a:r>
                  <a:rPr lang="es-CO" sz="1000" b="1" dirty="0" smtClean="0"/>
                  <a:t>CALIFICADO: RES. 975 </a:t>
                </a:r>
                <a:r>
                  <a:rPr lang="es-CO" sz="1000" b="1" dirty="0"/>
                  <a:t>DE </a:t>
                </a:r>
                <a:r>
                  <a:rPr lang="es-CO" sz="1000" b="1" dirty="0" smtClean="0"/>
                  <a:t>2003, MIN. </a:t>
                </a:r>
                <a:r>
                  <a:rPr lang="es-CO" sz="1000" b="1" dirty="0"/>
                  <a:t>DE EDUCACIÓN</a:t>
                </a:r>
              </a:p>
              <a:p>
                <a:r>
                  <a:rPr lang="es-CO" sz="1000" b="1" dirty="0" smtClean="0"/>
                  <a:t>PRIMERA RENOVACIÓN </a:t>
                </a:r>
                <a:r>
                  <a:rPr lang="es-CO" sz="1000" b="1" dirty="0"/>
                  <a:t>REGISTRO </a:t>
                </a:r>
                <a:r>
                  <a:rPr lang="es-CO" sz="1000" b="1" dirty="0" smtClean="0"/>
                  <a:t>CALIFICADO: RES. 2232 </a:t>
                </a:r>
                <a:r>
                  <a:rPr lang="es-CO" sz="1000" b="1" dirty="0"/>
                  <a:t>de </a:t>
                </a:r>
                <a:r>
                  <a:rPr lang="es-CO" sz="1000" b="1" dirty="0" smtClean="0"/>
                  <a:t>2010,</a:t>
                </a:r>
                <a:endParaRPr lang="es-CO" sz="1000" b="1" dirty="0"/>
              </a:p>
              <a:p>
                <a:r>
                  <a:rPr lang="es-CO" sz="1000" b="1" dirty="0" smtClean="0"/>
                  <a:t>MIN. </a:t>
                </a:r>
                <a:r>
                  <a:rPr lang="es-CO" sz="1000" b="1" dirty="0"/>
                  <a:t>DE </a:t>
                </a:r>
                <a:r>
                  <a:rPr lang="es-CO" sz="1000" b="1" dirty="0" smtClean="0"/>
                  <a:t>EDUCACIÓN</a:t>
                </a:r>
              </a:p>
              <a:p>
                <a:r>
                  <a:rPr lang="es-CO" sz="1000" b="1" dirty="0"/>
                  <a:t>PRIMERA RENOVACIÓN REGISTRO CALIFICADO: RES. </a:t>
                </a:r>
                <a:r>
                  <a:rPr lang="es-CO" sz="1000" b="1" dirty="0" smtClean="0"/>
                  <a:t>20245 </a:t>
                </a:r>
                <a:r>
                  <a:rPr lang="es-CO" sz="1000" b="1" dirty="0"/>
                  <a:t>de </a:t>
                </a:r>
                <a:r>
                  <a:rPr lang="es-CO" sz="1000" b="1" dirty="0" smtClean="0"/>
                  <a:t>2016,</a:t>
                </a:r>
                <a:endParaRPr lang="es-CO" sz="1000" b="1" dirty="0"/>
              </a:p>
              <a:p>
                <a:r>
                  <a:rPr lang="es-CO" sz="1000" b="1" dirty="0"/>
                  <a:t>MIN. DE EDUCACIÓN</a:t>
                </a:r>
              </a:p>
              <a:p>
                <a:r>
                  <a:rPr lang="es-CO" sz="1000" b="1" dirty="0" smtClean="0"/>
                  <a:t>NORMAS INTERNAS DE CREACIÓN:</a:t>
                </a:r>
              </a:p>
              <a:p>
                <a:r>
                  <a:rPr lang="es-CO" sz="1000" b="1" dirty="0" smtClean="0"/>
                  <a:t>ACUERDO 017 </a:t>
                </a:r>
                <a:r>
                  <a:rPr lang="es-CO" sz="1000" b="1" dirty="0"/>
                  <a:t>DE </a:t>
                </a:r>
                <a:r>
                  <a:rPr lang="es-CO" sz="1000" b="1" dirty="0" smtClean="0"/>
                  <a:t>2000, CSU</a:t>
                </a:r>
                <a:endParaRPr lang="es-CO" sz="1000" b="1" dirty="0"/>
              </a:p>
              <a:p>
                <a:r>
                  <a:rPr lang="es-CO" sz="1000" b="1" dirty="0"/>
                  <a:t>RESOLUCIÓN 086 DE </a:t>
                </a:r>
                <a:r>
                  <a:rPr lang="es-CO" sz="1000" b="1" dirty="0" smtClean="0"/>
                  <a:t>2011, CONSEJO ACADÉMIC</a:t>
                </a:r>
                <a:endParaRPr lang="es-CO" sz="1000" b="1" dirty="0"/>
              </a:p>
            </p:txBody>
          </p:sp>
          <p:sp>
            <p:nvSpPr>
              <p:cNvPr id="925" name="TextBox 924"/>
              <p:cNvSpPr txBox="1"/>
              <p:nvPr/>
            </p:nvSpPr>
            <p:spPr>
              <a:xfrm>
                <a:off x="3876182" y="14207701"/>
                <a:ext cx="4357718" cy="1015663"/>
              </a:xfrm>
              <a:prstGeom prst="rect">
                <a:avLst/>
              </a:prstGeom>
              <a:noFill/>
            </p:spPr>
            <p:txBody>
              <a:bodyPr wrap="square" rtlCol="0">
                <a:spAutoFit/>
              </a:bodyPr>
              <a:lstStyle/>
              <a:p>
                <a:pPr algn="just"/>
                <a:r>
                  <a:rPr lang="es-CO" sz="1000" b="1" dirty="0"/>
                  <a:t>PENSUM No. 247 VIGENTE DESDE AGOSTO DE 2009, APROBADO MEDIANTE ACTA DEL CONSEJO CURRICULAR DE INGENIERÍA AMBIENTAL No. 11 DEL 7 DE MAYO DE 2009</a:t>
                </a:r>
              </a:p>
              <a:p>
                <a:pPr algn="just"/>
                <a:endParaRPr lang="es-CO" sz="1000" b="1" dirty="0"/>
              </a:p>
              <a:p>
                <a:pPr algn="just"/>
                <a:r>
                  <a:rPr lang="es-CO" sz="1000" b="1" dirty="0"/>
                  <a:t>TOTAL CRÉDITOS PROGRAMA 167</a:t>
                </a:r>
              </a:p>
              <a:p>
                <a:pPr algn="just"/>
                <a:endParaRPr lang="es-CO" sz="1000" b="1" dirty="0"/>
              </a:p>
            </p:txBody>
          </p:sp>
          <p:sp>
            <p:nvSpPr>
              <p:cNvPr id="926" name="TextBox 925"/>
              <p:cNvSpPr txBox="1"/>
              <p:nvPr/>
            </p:nvSpPr>
            <p:spPr>
              <a:xfrm>
                <a:off x="8643966" y="14216138"/>
                <a:ext cx="4143404" cy="1477328"/>
              </a:xfrm>
              <a:prstGeom prst="rect">
                <a:avLst/>
              </a:prstGeom>
              <a:noFill/>
            </p:spPr>
            <p:txBody>
              <a:bodyPr wrap="square" rtlCol="0">
                <a:spAutoFit/>
              </a:bodyPr>
              <a:lstStyle/>
              <a:p>
                <a:pPr algn="just"/>
                <a:r>
                  <a:rPr lang="es-CO" sz="1000" b="1" dirty="0"/>
                  <a:t>IDIOMA EXTRANJERO: El proyecto curricular inscribe el espacio académico en el nivel intermedio III, previa presentación del examen de suficiencia del idioma extranjero que desea cursar en el nivel inmediatamente anterior, establecido por el Instituto de Lenguas de La Universidad Distrital –ILUD.</a:t>
                </a:r>
              </a:p>
              <a:p>
                <a:pPr algn="just"/>
                <a:endParaRPr lang="es-CO" sz="1000" b="1" dirty="0"/>
              </a:p>
              <a:p>
                <a:pPr algn="just"/>
                <a:r>
                  <a:rPr lang="es-CO" sz="1000" b="1" dirty="0"/>
                  <a:t>La totalidad de créditos de los espacios académicos de Idioma Extranjero establecidos en el plan de estudios, se deben cursar sobre el mismo idioma de acuerdo a la lógica académica.</a:t>
                </a:r>
              </a:p>
            </p:txBody>
          </p:sp>
          <p:sp>
            <p:nvSpPr>
              <p:cNvPr id="930" name="Rounded Rectangle 929"/>
              <p:cNvSpPr/>
              <p:nvPr/>
            </p:nvSpPr>
            <p:spPr>
              <a:xfrm>
                <a:off x="71406" y="12715940"/>
                <a:ext cx="3786214" cy="1143008"/>
              </a:xfrm>
              <a:prstGeom prst="roundRect">
                <a:avLst>
                  <a:gd name="adj" fmla="val 6000"/>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s-CO"/>
              </a:p>
            </p:txBody>
          </p:sp>
          <p:grpSp>
            <p:nvGrpSpPr>
              <p:cNvPr id="931" name="Group 930"/>
              <p:cNvGrpSpPr/>
              <p:nvPr/>
            </p:nvGrpSpPr>
            <p:grpSpPr>
              <a:xfrm>
                <a:off x="157456" y="12858816"/>
                <a:ext cx="3914478" cy="928694"/>
                <a:chOff x="142844" y="5500702"/>
                <a:chExt cx="3914478" cy="928694"/>
              </a:xfrm>
            </p:grpSpPr>
            <p:grpSp>
              <p:nvGrpSpPr>
                <p:cNvPr id="932" name="Group 601"/>
                <p:cNvGrpSpPr/>
                <p:nvPr/>
              </p:nvGrpSpPr>
              <p:grpSpPr>
                <a:xfrm>
                  <a:off x="142844" y="5500702"/>
                  <a:ext cx="2000264" cy="857256"/>
                  <a:chOff x="214282" y="5715016"/>
                  <a:chExt cx="2000264" cy="857256"/>
                </a:xfrm>
              </p:grpSpPr>
              <p:sp>
                <p:nvSpPr>
                  <p:cNvPr id="944" name="Rounded Rectangle 943"/>
                  <p:cNvSpPr/>
                  <p:nvPr/>
                </p:nvSpPr>
                <p:spPr>
                  <a:xfrm>
                    <a:off x="214282" y="5715016"/>
                    <a:ext cx="2000264" cy="142876"/>
                  </a:xfrm>
                  <a:prstGeom prst="roundRect">
                    <a:avLst/>
                  </a:prstGeom>
                  <a:solidFill>
                    <a:srgbClr val="FFFF66"/>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Á</a:t>
                    </a:r>
                    <a:r>
                      <a:rPr lang="es-CO" sz="800" b="1" dirty="0" smtClean="0">
                        <a:solidFill>
                          <a:schemeClr val="tx1"/>
                        </a:solidFill>
                      </a:rPr>
                      <a:t>REA </a:t>
                    </a:r>
                    <a:r>
                      <a:rPr lang="es-CO" sz="800" b="1" dirty="0">
                        <a:solidFill>
                          <a:schemeClr val="tx1"/>
                        </a:solidFill>
                      </a:rPr>
                      <a:t>DE LAS CIENCIAS </a:t>
                    </a:r>
                    <a:r>
                      <a:rPr lang="es-CO" sz="800" b="1" dirty="0" smtClean="0">
                        <a:solidFill>
                          <a:schemeClr val="tx1"/>
                        </a:solidFill>
                      </a:rPr>
                      <a:t>BÁSICAS</a:t>
                    </a:r>
                    <a:endParaRPr lang="es-CO" sz="800" b="1" dirty="0">
                      <a:solidFill>
                        <a:schemeClr val="tx1"/>
                      </a:solidFill>
                    </a:endParaRPr>
                  </a:p>
                </p:txBody>
              </p:sp>
              <p:sp>
                <p:nvSpPr>
                  <p:cNvPr id="945" name="Rounded Rectangle 944"/>
                  <p:cNvSpPr/>
                  <p:nvPr/>
                </p:nvSpPr>
                <p:spPr>
                  <a:xfrm>
                    <a:off x="214282" y="5857892"/>
                    <a:ext cx="2000264" cy="142876"/>
                  </a:xfrm>
                  <a:prstGeom prst="roundRect">
                    <a:avLst/>
                  </a:prstGeom>
                  <a:solidFill>
                    <a:srgbClr val="92D050"/>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Á</a:t>
                    </a:r>
                    <a:r>
                      <a:rPr lang="es-CO" sz="800" b="1" dirty="0" smtClean="0">
                        <a:solidFill>
                          <a:schemeClr val="tx1"/>
                        </a:solidFill>
                      </a:rPr>
                      <a:t>REA </a:t>
                    </a:r>
                    <a:r>
                      <a:rPr lang="es-CO" sz="800" b="1" dirty="0">
                        <a:solidFill>
                          <a:schemeClr val="tx1"/>
                        </a:solidFill>
                      </a:rPr>
                      <a:t>CIENCIAS </a:t>
                    </a:r>
                    <a:r>
                      <a:rPr lang="es-CO" sz="800" b="1" dirty="0" smtClean="0">
                        <a:solidFill>
                          <a:schemeClr val="tx1"/>
                        </a:solidFill>
                      </a:rPr>
                      <a:t>BÁSICAS </a:t>
                    </a:r>
                    <a:r>
                      <a:rPr lang="es-CO" sz="800" b="1" dirty="0">
                        <a:solidFill>
                          <a:schemeClr val="tx1"/>
                        </a:solidFill>
                      </a:rPr>
                      <a:t>DE </a:t>
                    </a:r>
                    <a:r>
                      <a:rPr lang="es-CO" sz="800" b="1" dirty="0" smtClean="0">
                        <a:solidFill>
                          <a:schemeClr val="tx1"/>
                        </a:solidFill>
                      </a:rPr>
                      <a:t>INGENIERÍA</a:t>
                    </a:r>
                    <a:endParaRPr lang="es-CO" sz="800" b="1" dirty="0">
                      <a:solidFill>
                        <a:schemeClr val="tx1"/>
                      </a:solidFill>
                    </a:endParaRPr>
                  </a:p>
                </p:txBody>
              </p:sp>
              <p:sp>
                <p:nvSpPr>
                  <p:cNvPr id="946" name="Rounded Rectangle 945"/>
                  <p:cNvSpPr/>
                  <p:nvPr/>
                </p:nvSpPr>
                <p:spPr>
                  <a:xfrm>
                    <a:off x="214282" y="6012000"/>
                    <a:ext cx="2000264" cy="131644"/>
                  </a:xfrm>
                  <a:prstGeom prst="roundRect">
                    <a:avLst/>
                  </a:prstGeom>
                  <a:solidFill>
                    <a:srgbClr val="FF3333">
                      <a:alpha val="55000"/>
                    </a:srgbClr>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smtClean="0">
                        <a:solidFill>
                          <a:schemeClr val="tx1"/>
                        </a:solidFill>
                      </a:rPr>
                      <a:t>ÁREA INGENIERÍA </a:t>
                    </a:r>
                    <a:r>
                      <a:rPr lang="es-CO" sz="800" b="1" dirty="0">
                        <a:solidFill>
                          <a:schemeClr val="tx1"/>
                        </a:solidFill>
                      </a:rPr>
                      <a:t>APLICADA</a:t>
                    </a:r>
                  </a:p>
                </p:txBody>
              </p:sp>
              <p:sp>
                <p:nvSpPr>
                  <p:cNvPr id="947" name="Rounded Rectangle 946"/>
                  <p:cNvSpPr/>
                  <p:nvPr/>
                </p:nvSpPr>
                <p:spPr>
                  <a:xfrm>
                    <a:off x="214282" y="6156000"/>
                    <a:ext cx="2000264" cy="130520"/>
                  </a:xfrm>
                  <a:prstGeom prst="roundRect">
                    <a:avLst/>
                  </a:prstGeom>
                  <a:solidFill>
                    <a:schemeClr val="accent2">
                      <a:lumMod val="40000"/>
                      <a:lumOff val="60000"/>
                    </a:schemeClr>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COMPLEMENTARIOS</a:t>
                    </a:r>
                  </a:p>
                </p:txBody>
              </p:sp>
              <p:sp>
                <p:nvSpPr>
                  <p:cNvPr id="948" name="Rounded Rectangle 947"/>
                  <p:cNvSpPr/>
                  <p:nvPr/>
                </p:nvSpPr>
                <p:spPr>
                  <a:xfrm>
                    <a:off x="214282" y="6300000"/>
                    <a:ext cx="2000264" cy="129396"/>
                  </a:xfrm>
                  <a:prstGeom prst="roundRect">
                    <a:avLst/>
                  </a:prstGeom>
                  <a:solidFill>
                    <a:schemeClr val="accent5">
                      <a:lumMod val="60000"/>
                      <a:lumOff val="40000"/>
                    </a:schemeClr>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ELECTIVAS </a:t>
                    </a:r>
                    <a:r>
                      <a:rPr lang="es-CO" sz="800" b="1" dirty="0" smtClean="0">
                        <a:solidFill>
                          <a:schemeClr val="tx1"/>
                        </a:solidFill>
                      </a:rPr>
                      <a:t>INTRÍNSECAS</a:t>
                    </a:r>
                    <a:endParaRPr lang="es-CO" sz="800" b="1" dirty="0">
                      <a:solidFill>
                        <a:schemeClr val="tx1"/>
                      </a:solidFill>
                    </a:endParaRPr>
                  </a:p>
                </p:txBody>
              </p:sp>
              <p:sp>
                <p:nvSpPr>
                  <p:cNvPr id="949" name="Rounded Rectangle 948"/>
                  <p:cNvSpPr/>
                  <p:nvPr/>
                </p:nvSpPr>
                <p:spPr>
                  <a:xfrm>
                    <a:off x="214282" y="6444000"/>
                    <a:ext cx="2000264" cy="128272"/>
                  </a:xfrm>
                  <a:prstGeom prst="roundRect">
                    <a:avLst/>
                  </a:prstGeom>
                  <a:solidFill>
                    <a:schemeClr val="tx2">
                      <a:lumMod val="60000"/>
                      <a:lumOff val="40000"/>
                    </a:schemeClr>
                  </a:solidFill>
                  <a:ln>
                    <a:noFill/>
                  </a:ln>
                  <a:effectLst>
                    <a:outerShdw blurRad="38100" dist="25400" dir="5400000" algn="ctr" rotWithShape="0">
                      <a:srgbClr val="000000">
                        <a:alpha val="30000"/>
                      </a:srgb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800" b="1" dirty="0">
                        <a:solidFill>
                          <a:schemeClr val="tx1"/>
                        </a:solidFill>
                      </a:rPr>
                      <a:t>ELECTIVAS </a:t>
                    </a:r>
                    <a:r>
                      <a:rPr lang="es-CO" sz="800" b="1" dirty="0" smtClean="0">
                        <a:solidFill>
                          <a:schemeClr val="tx1"/>
                        </a:solidFill>
                      </a:rPr>
                      <a:t>EXTRÍNSECAS</a:t>
                    </a:r>
                    <a:endParaRPr lang="es-CO" sz="800" b="1" dirty="0">
                      <a:solidFill>
                        <a:schemeClr val="tx1"/>
                      </a:solidFill>
                    </a:endParaRPr>
                  </a:p>
                </p:txBody>
              </p:sp>
            </p:grpSp>
            <p:grpSp>
              <p:nvGrpSpPr>
                <p:cNvPr id="933" name="Group 612"/>
                <p:cNvGrpSpPr/>
                <p:nvPr/>
              </p:nvGrpSpPr>
              <p:grpSpPr>
                <a:xfrm>
                  <a:off x="2143108" y="5513832"/>
                  <a:ext cx="1914214" cy="915564"/>
                  <a:chOff x="2285984" y="5643578"/>
                  <a:chExt cx="1914214" cy="915564"/>
                </a:xfrm>
              </p:grpSpPr>
              <p:grpSp>
                <p:nvGrpSpPr>
                  <p:cNvPr id="934" name="Group 602"/>
                  <p:cNvGrpSpPr/>
                  <p:nvPr/>
                </p:nvGrpSpPr>
                <p:grpSpPr>
                  <a:xfrm>
                    <a:off x="2428860" y="5643578"/>
                    <a:ext cx="1214446" cy="500066"/>
                    <a:chOff x="142844" y="500042"/>
                    <a:chExt cx="1214446" cy="500066"/>
                  </a:xfrm>
                </p:grpSpPr>
                <p:sp>
                  <p:nvSpPr>
                    <p:cNvPr id="937" name="Round Same Side Corner Rectangle 936"/>
                    <p:cNvSpPr/>
                    <p:nvPr/>
                  </p:nvSpPr>
                  <p:spPr>
                    <a:xfrm flipV="1">
                      <a:off x="214282" y="642918"/>
                      <a:ext cx="1071570" cy="357190"/>
                    </a:xfrm>
                    <a:prstGeom prst="round2SameRect">
                      <a:avLst/>
                    </a:prstGeom>
                    <a:solidFill>
                      <a:schemeClr val="bg1">
                        <a:lumMod val="95000"/>
                      </a:schemeClr>
                    </a:solidFill>
                    <a:ln>
                      <a:noFill/>
                    </a:ln>
                    <a:effectLst>
                      <a:outerShdw blurRad="38100" dist="25400" dir="5400000" algn="tl" rotWithShape="0">
                        <a:prstClr val="black">
                          <a:alpha val="30000"/>
                        </a:prstClr>
                      </a:outerShdw>
                    </a:effectLst>
                    <a:scene3d>
                      <a:camera prst="orthographicFront"/>
                      <a:lightRig rig="balanced" dir="t">
                        <a:rot lat="0" lon="0" rev="72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938" name="Round Single Corner Rectangle 937"/>
                    <p:cNvSpPr/>
                    <p:nvPr/>
                  </p:nvSpPr>
                  <p:spPr>
                    <a:xfrm flipH="1">
                      <a:off x="214282" y="500042"/>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es-CO" sz="800" dirty="0"/>
                        <a:t>CR</a:t>
                      </a:r>
                      <a:endParaRPr lang="es-CO" dirty="0"/>
                    </a:p>
                  </p:txBody>
                </p:sp>
                <p:sp>
                  <p:nvSpPr>
                    <p:cNvPr id="939" name="Rectangle 938"/>
                    <p:cNvSpPr/>
                    <p:nvPr/>
                  </p:nvSpPr>
                  <p:spPr>
                    <a:xfrm>
                      <a:off x="396562" y="500042"/>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T/P</a:t>
                      </a:r>
                    </a:p>
                  </p:txBody>
                </p:sp>
                <p:sp>
                  <p:nvSpPr>
                    <p:cNvPr id="940" name="Round Single Corner Rectangle 939"/>
                    <p:cNvSpPr/>
                    <p:nvPr/>
                  </p:nvSpPr>
                  <p:spPr>
                    <a:xfrm>
                      <a:off x="1141200" y="500042"/>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es-CO" sz="800" dirty="0"/>
                        <a:t>TA</a:t>
                      </a:r>
                      <a:endParaRPr lang="es-CO" dirty="0"/>
                    </a:p>
                  </p:txBody>
                </p:sp>
                <p:sp>
                  <p:nvSpPr>
                    <p:cNvPr id="941" name="Rectangle 940"/>
                    <p:cNvSpPr/>
                    <p:nvPr/>
                  </p:nvSpPr>
                  <p:spPr>
                    <a:xfrm>
                      <a:off x="864000" y="500042"/>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es-CO" sz="800" dirty="0"/>
                        <a:t>TD</a:t>
                      </a:r>
                    </a:p>
                  </p:txBody>
                </p:sp>
                <p:sp>
                  <p:nvSpPr>
                    <p:cNvPr id="942" name="Rectangle 941"/>
                    <p:cNvSpPr/>
                    <p:nvPr/>
                  </p:nvSpPr>
                  <p:spPr>
                    <a:xfrm>
                      <a:off x="1004400" y="500042"/>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es-CO" sz="800" dirty="0"/>
                        <a:t>TC</a:t>
                      </a:r>
                    </a:p>
                  </p:txBody>
                </p:sp>
                <p:sp>
                  <p:nvSpPr>
                    <p:cNvPr id="943" name="TextBox 942"/>
                    <p:cNvSpPr txBox="1"/>
                    <p:nvPr/>
                  </p:nvSpPr>
                  <p:spPr>
                    <a:xfrm>
                      <a:off x="142844" y="714356"/>
                      <a:ext cx="1214446" cy="223138"/>
                    </a:xfrm>
                    <a:prstGeom prst="rect">
                      <a:avLst/>
                    </a:prstGeom>
                    <a:noFill/>
                  </p:spPr>
                  <p:txBody>
                    <a:bodyPr wrap="square" rtlCol="0">
                      <a:spAutoFit/>
                    </a:bodyPr>
                    <a:lstStyle/>
                    <a:p>
                      <a:pPr algn="ctr"/>
                      <a:r>
                        <a:rPr lang="es-CO" sz="850" b="1" dirty="0"/>
                        <a:t>CLAVE</a:t>
                      </a:r>
                    </a:p>
                  </p:txBody>
                </p:sp>
              </p:grpSp>
              <p:sp>
                <p:nvSpPr>
                  <p:cNvPr id="935" name="TextBox 934"/>
                  <p:cNvSpPr txBox="1"/>
                  <p:nvPr/>
                </p:nvSpPr>
                <p:spPr>
                  <a:xfrm>
                    <a:off x="2285984" y="6143644"/>
                    <a:ext cx="714380" cy="415498"/>
                  </a:xfrm>
                  <a:prstGeom prst="rect">
                    <a:avLst/>
                  </a:prstGeom>
                  <a:noFill/>
                </p:spPr>
                <p:txBody>
                  <a:bodyPr wrap="square" numCol="1" rtlCol="0">
                    <a:spAutoFit/>
                  </a:bodyPr>
                  <a:lstStyle/>
                  <a:p>
                    <a:r>
                      <a:rPr lang="es-CO" sz="700" b="1" dirty="0"/>
                      <a:t>CR</a:t>
                    </a:r>
                    <a:r>
                      <a:rPr lang="es-CO" sz="700" dirty="0"/>
                      <a:t>: CRÉDITOS</a:t>
                    </a:r>
                  </a:p>
                  <a:p>
                    <a:r>
                      <a:rPr lang="es-CO" sz="700" b="1" dirty="0"/>
                      <a:t>T:</a:t>
                    </a:r>
                    <a:r>
                      <a:rPr lang="es-CO" sz="700" dirty="0"/>
                      <a:t> TEÓRICA</a:t>
                    </a:r>
                  </a:p>
                  <a:p>
                    <a:r>
                      <a:rPr lang="es-CO" sz="700" b="1" dirty="0"/>
                      <a:t>P</a:t>
                    </a:r>
                    <a:r>
                      <a:rPr lang="es-CO" sz="700" dirty="0"/>
                      <a:t>: PRÁCTICA</a:t>
                    </a:r>
                  </a:p>
                </p:txBody>
              </p:sp>
              <p:sp>
                <p:nvSpPr>
                  <p:cNvPr id="936" name="TextBox 935"/>
                  <p:cNvSpPr txBox="1"/>
                  <p:nvPr/>
                </p:nvSpPr>
                <p:spPr>
                  <a:xfrm>
                    <a:off x="2842876" y="6143644"/>
                    <a:ext cx="1357322" cy="415498"/>
                  </a:xfrm>
                  <a:prstGeom prst="rect">
                    <a:avLst/>
                  </a:prstGeom>
                  <a:noFill/>
                </p:spPr>
                <p:txBody>
                  <a:bodyPr wrap="square" rtlCol="0">
                    <a:spAutoFit/>
                  </a:bodyPr>
                  <a:lstStyle/>
                  <a:p>
                    <a:r>
                      <a:rPr lang="es-CO" sz="700" b="1" dirty="0"/>
                      <a:t>TD</a:t>
                    </a:r>
                    <a:r>
                      <a:rPr lang="es-CO" sz="700" dirty="0"/>
                      <a:t>: TRABAJO DIRECTO</a:t>
                    </a:r>
                  </a:p>
                  <a:p>
                    <a:r>
                      <a:rPr lang="es-CO" sz="700" b="1" dirty="0"/>
                      <a:t>TC</a:t>
                    </a:r>
                    <a:r>
                      <a:rPr lang="es-CO" sz="700" dirty="0"/>
                      <a:t>: TRABAJO COOPERATIVO</a:t>
                    </a:r>
                  </a:p>
                  <a:p>
                    <a:r>
                      <a:rPr lang="es-CO" sz="700" b="1" dirty="0"/>
                      <a:t>TA</a:t>
                    </a:r>
                    <a:r>
                      <a:rPr lang="es-CO" sz="700" dirty="0"/>
                      <a:t>: TRABAJO AUTÓNOMO</a:t>
                    </a:r>
                    <a:endParaRPr lang="es-CO" dirty="0"/>
                  </a:p>
                </p:txBody>
              </p:sp>
            </p:grpSp>
          </p:grpSp>
        </p:grpSp>
        <p:sp>
          <p:nvSpPr>
            <p:cNvPr id="917" name="Round Single Corner Rectangle 893"/>
            <p:cNvSpPr/>
            <p:nvPr/>
          </p:nvSpPr>
          <p:spPr>
            <a:xfrm flipH="1">
              <a:off x="11848406" y="10464389"/>
              <a:ext cx="180000" cy="142876"/>
            </a:xfrm>
            <a:prstGeom prst="round1Rect">
              <a:avLst>
                <a:gd name="adj" fmla="val 36667"/>
              </a:avLst>
            </a:prstGeom>
            <a:solidFill>
              <a:srgbClr val="FFC000">
                <a:alpha val="81000"/>
              </a:srgbClr>
            </a:soli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918" name="Rectangle 894"/>
            <p:cNvSpPr/>
            <p:nvPr/>
          </p:nvSpPr>
          <p:spPr>
            <a:xfrm>
              <a:off x="12028460" y="10461351"/>
              <a:ext cx="4680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T</a:t>
              </a:r>
            </a:p>
          </p:txBody>
        </p:sp>
        <p:sp>
          <p:nvSpPr>
            <p:cNvPr id="919" name="Round Single Corner Rectangle 895"/>
            <p:cNvSpPr/>
            <p:nvPr/>
          </p:nvSpPr>
          <p:spPr>
            <a:xfrm>
              <a:off x="12774259" y="10459336"/>
              <a:ext cx="144000" cy="142876"/>
            </a:xfrm>
            <a:prstGeom prst="round1Rect">
              <a:avLst>
                <a:gd name="adj" fmla="val 36667"/>
              </a:avLst>
            </a:prstGeom>
            <a:gradFill>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endParaRPr lang="es-CO" dirty="0"/>
            </a:p>
          </p:txBody>
        </p:sp>
        <p:sp>
          <p:nvSpPr>
            <p:cNvPr id="920" name="Rectangle 896"/>
            <p:cNvSpPr/>
            <p:nvPr/>
          </p:nvSpPr>
          <p:spPr>
            <a:xfrm>
              <a:off x="12498178" y="10461351"/>
              <a:ext cx="1404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sp>
          <p:nvSpPr>
            <p:cNvPr id="921" name="Rectangle 897"/>
            <p:cNvSpPr/>
            <p:nvPr/>
          </p:nvSpPr>
          <p:spPr>
            <a:xfrm>
              <a:off x="12634421" y="10459336"/>
              <a:ext cx="136800" cy="142876"/>
            </a:xfrm>
            <a:prstGeom prst="rect">
              <a:avLst/>
            </a:prstGeom>
            <a:ln>
              <a:noFill/>
            </a:ln>
            <a:effectLst/>
            <a:scene3d>
              <a:camera prst="orthographicFront"/>
              <a:lightRig rig="threePt" dir="t"/>
            </a:scene3d>
            <a:sp3d prstMaterial="plastic">
              <a:bevelT w="31750" h="19050"/>
              <a:bevelB w="0"/>
            </a:sp3d>
          </p:spPr>
          <p:style>
            <a:lnRef idx="1">
              <a:schemeClr val="dk1"/>
            </a:lnRef>
            <a:fillRef idx="2">
              <a:schemeClr val="dk1"/>
            </a:fillRef>
            <a:effectRef idx="1">
              <a:schemeClr val="dk1"/>
            </a:effectRef>
            <a:fontRef idx="minor">
              <a:schemeClr val="dk1"/>
            </a:fontRef>
          </p:style>
          <p:txBody>
            <a:bodyPr rtlCol="0" anchor="ctr"/>
            <a:lstStyle/>
            <a:p>
              <a:pPr algn="ctr"/>
              <a:r>
                <a:rPr lang="es-CO" sz="800" dirty="0"/>
                <a:t>2</a:t>
              </a:r>
            </a:p>
          </p:txBody>
        </p:sp>
        <p:pic>
          <p:nvPicPr>
            <p:cNvPr id="3" name="Imagen 2"/>
            <p:cNvPicPr>
              <a:picLocks noChangeAspect="1"/>
            </p:cNvPicPr>
            <p:nvPr/>
          </p:nvPicPr>
          <p:blipFill>
            <a:blip r:embed="rId4"/>
            <a:stretch>
              <a:fillRect/>
            </a:stretch>
          </p:blipFill>
          <p:spPr>
            <a:xfrm>
              <a:off x="11795602" y="10585225"/>
              <a:ext cx="1182727" cy="469433"/>
            </a:xfrm>
            <a:prstGeom prst="rect">
              <a:avLst/>
            </a:prstGeom>
          </p:spPr>
        </p:pic>
        <p:sp>
          <p:nvSpPr>
            <p:cNvPr id="922" name="TextBox 898"/>
            <p:cNvSpPr txBox="1"/>
            <p:nvPr/>
          </p:nvSpPr>
          <p:spPr>
            <a:xfrm>
              <a:off x="11772378" y="10604121"/>
              <a:ext cx="1285884" cy="353943"/>
            </a:xfrm>
            <a:prstGeom prst="rect">
              <a:avLst/>
            </a:prstGeom>
            <a:noFill/>
          </p:spPr>
          <p:txBody>
            <a:bodyPr wrap="square" rtlCol="0">
              <a:spAutoFit/>
            </a:bodyPr>
            <a:lstStyle/>
            <a:p>
              <a:pPr algn="ctr"/>
              <a:r>
                <a:rPr lang="es-CO" sz="850" b="1" dirty="0"/>
                <a:t>RESPONSABILIDAD SOCIAL EMPRESARIAL</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785</TotalTime>
  <Words>1063</Words>
  <Application>Microsoft Office PowerPoint</Application>
  <PresentationFormat>Presentación en pantalla (4:3)</PresentationFormat>
  <Paragraphs>669</Paragraphs>
  <Slides>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Calibri</vt:lpstr>
      <vt:lpstr>Office Theme</vt:lpstr>
      <vt:lpstr>Presentación de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JuanK</dc:creator>
  <cp:lastModifiedBy>SOPORTE</cp:lastModifiedBy>
  <cp:revision>34</cp:revision>
  <dcterms:created xsi:type="dcterms:W3CDTF">2010-04-20T21:21:17Z</dcterms:created>
  <dcterms:modified xsi:type="dcterms:W3CDTF">2020-01-24T15:55:39Z</dcterms:modified>
</cp:coreProperties>
</file>